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23"/>
  </p:notesMasterIdLst>
  <p:sldIdLst>
    <p:sldId id="256" r:id="rId2"/>
    <p:sldId id="281" r:id="rId3"/>
    <p:sldId id="282" r:id="rId4"/>
    <p:sldId id="283" r:id="rId5"/>
    <p:sldId id="284" r:id="rId6"/>
    <p:sldId id="285" r:id="rId7"/>
    <p:sldId id="286" r:id="rId8"/>
    <p:sldId id="296" r:id="rId9"/>
    <p:sldId id="295" r:id="rId10"/>
    <p:sldId id="294" r:id="rId11"/>
    <p:sldId id="302" r:id="rId12"/>
    <p:sldId id="287" r:id="rId13"/>
    <p:sldId id="290" r:id="rId14"/>
    <p:sldId id="288" r:id="rId15"/>
    <p:sldId id="304" r:id="rId16"/>
    <p:sldId id="298" r:id="rId17"/>
    <p:sldId id="297" r:id="rId18"/>
    <p:sldId id="291" r:id="rId19"/>
    <p:sldId id="300" r:id="rId20"/>
    <p:sldId id="301" r:id="rId21"/>
    <p:sldId id="29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D41-A202-43CF-AC19-EEEC31ED05FC}" type="datetimeFigureOut">
              <a:rPr lang="es-CO" smtClean="0"/>
              <a:t>6/12/2019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9AFF6-66D0-437F-B4F8-DC64B29B2B95}" type="slidenum">
              <a:rPr lang="es-CO" smtClean="0"/>
              <a:t>‹Nº›</a:t>
            </a:fld>
            <a:endParaRPr lang="es-CO"/>
          </a:p>
        </p:txBody>
      </p:sp>
    </p:spTree>
    <p:extLst>
      <p:ext uri="{BB962C8B-B14F-4D97-AF65-F5344CB8AC3E}">
        <p14:creationId xmlns:p14="http://schemas.microsoft.com/office/powerpoint/2010/main" val="408800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A89AFF6-66D0-437F-B4F8-DC64B29B2B95}" type="slidenum">
              <a:rPr lang="es-CO" smtClean="0"/>
              <a:t>13</a:t>
            </a:fld>
            <a:endParaRPr lang="es-CO"/>
          </a:p>
        </p:txBody>
      </p:sp>
    </p:spTree>
    <p:extLst>
      <p:ext uri="{BB962C8B-B14F-4D97-AF65-F5344CB8AC3E}">
        <p14:creationId xmlns:p14="http://schemas.microsoft.com/office/powerpoint/2010/main" val="104145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chemeClr val="tx1"/>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248C0681-0B15-47D4-A195-30A9FD3373A2}" type="datetimeFigureOut">
              <a:rPr lang="es-CO" smtClean="0"/>
              <a:t>6/12/2019</a:t>
            </a:fld>
            <a:endParaRPr lang="es-CO"/>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s-CO"/>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5B8DBC-2D0E-43FC-8F70-F7466C3F8BF8}" type="slidenum">
              <a:rPr lang="es-CO" smtClean="0"/>
              <a:t>‹Nº›</a:t>
            </a:fld>
            <a:endParaRPr lang="es-CO"/>
          </a:p>
        </p:txBody>
      </p:sp>
      <p:cxnSp>
        <p:nvCxnSpPr>
          <p:cNvPr id="8" name="Straight Connector 7"/>
          <p:cNvCxnSpPr/>
          <p:nvPr/>
        </p:nvCxnSpPr>
        <p:spPr>
          <a:xfrm>
            <a:off x="1483995" y="3733800"/>
            <a:ext cx="6172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5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8C0681-0B15-47D4-A195-30A9FD3373A2}" type="datetimeFigureOut">
              <a:rPr lang="es-CO" smtClean="0"/>
              <a:t>6/12/2019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276427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8C0681-0B15-47D4-A195-30A9FD3373A2}" type="datetimeFigureOut">
              <a:rPr lang="es-CO" smtClean="0"/>
              <a:t>6/12/2019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17772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8C0681-0B15-47D4-A195-30A9FD3373A2}" type="datetimeFigureOut">
              <a:rPr lang="es-CO" smtClean="0"/>
              <a:t>6/12/2019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154197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48C0681-0B15-47D4-A195-30A9FD3373A2}" type="datetimeFigureOut">
              <a:rPr lang="es-CO" smtClean="0"/>
              <a:t>6/12/2019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D5B8DBC-2D0E-43FC-8F70-F7466C3F8BF8}" type="slidenum">
              <a:rPr lang="es-CO" smtClean="0"/>
              <a:t>‹Nº›</a:t>
            </a:fld>
            <a:endParaRPr lang="es-CO"/>
          </a:p>
        </p:txBody>
      </p:sp>
      <p:cxnSp>
        <p:nvCxnSpPr>
          <p:cNvPr id="7" name="Straight Connector 6"/>
          <p:cNvCxnSpPr/>
          <p:nvPr/>
        </p:nvCxnSpPr>
        <p:spPr>
          <a:xfrm>
            <a:off x="1485900" y="4020408"/>
            <a:ext cx="6172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9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48C0681-0B15-47D4-A195-30A9FD3373A2}" type="datetimeFigureOut">
              <a:rPr lang="es-CO" smtClean="0"/>
              <a:t>6/12/2019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89805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48C0681-0B15-47D4-A195-30A9FD3373A2}" type="datetimeFigureOut">
              <a:rPr lang="es-CO" smtClean="0"/>
              <a:t>6/12/2019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3639729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48C0681-0B15-47D4-A195-30A9FD3373A2}" type="datetimeFigureOut">
              <a:rPr lang="es-CO" smtClean="0"/>
              <a:t>6/12/2019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427661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C0681-0B15-47D4-A195-30A9FD3373A2}" type="datetimeFigureOut">
              <a:rPr lang="es-CO" smtClean="0"/>
              <a:t>6/12/2019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372134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Editar los estilos de texto del patrón</a:t>
            </a:r>
          </a:p>
        </p:txBody>
      </p:sp>
      <p:sp>
        <p:nvSpPr>
          <p:cNvPr id="5" name="Date Placeholder 4"/>
          <p:cNvSpPr>
            <a:spLocks noGrp="1"/>
          </p:cNvSpPr>
          <p:nvPr>
            <p:ph type="dt" sz="half" idx="10"/>
          </p:nvPr>
        </p:nvSpPr>
        <p:spPr/>
        <p:txBody>
          <a:bodyPr/>
          <a:lstStyle/>
          <a:p>
            <a:fld id="{248C0681-0B15-47D4-A195-30A9FD3373A2}" type="datetimeFigureOut">
              <a:rPr lang="es-CO" smtClean="0"/>
              <a:t>6/12/2019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31212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Editar los estilos de texto del patrón</a:t>
            </a:r>
          </a:p>
        </p:txBody>
      </p:sp>
      <p:sp>
        <p:nvSpPr>
          <p:cNvPr id="5" name="Date Placeholder 4"/>
          <p:cNvSpPr>
            <a:spLocks noGrp="1"/>
          </p:cNvSpPr>
          <p:nvPr>
            <p:ph type="dt" sz="half" idx="10"/>
          </p:nvPr>
        </p:nvSpPr>
        <p:spPr/>
        <p:txBody>
          <a:bodyPr/>
          <a:lstStyle/>
          <a:p>
            <a:fld id="{248C0681-0B15-47D4-A195-30A9FD3373A2}" type="datetimeFigureOut">
              <a:rPr lang="es-CO" smtClean="0"/>
              <a:t>6/12/2019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D5B8DBC-2D0E-43FC-8F70-F7466C3F8BF8}" type="slidenum">
              <a:rPr lang="es-CO" smtClean="0"/>
              <a:t>‹Nº›</a:t>
            </a:fld>
            <a:endParaRPr lang="es-CO"/>
          </a:p>
        </p:txBody>
      </p:sp>
    </p:spTree>
    <p:extLst>
      <p:ext uri="{BB962C8B-B14F-4D97-AF65-F5344CB8AC3E}">
        <p14:creationId xmlns:p14="http://schemas.microsoft.com/office/powerpoint/2010/main" val="160771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tx1"/>
                </a:solidFill>
              </a:defRPr>
            </a:lvl1pPr>
          </a:lstStyle>
          <a:p>
            <a:fld id="{248C0681-0B15-47D4-A195-30A9FD3373A2}" type="datetimeFigureOut">
              <a:rPr lang="es-CO" smtClean="0"/>
              <a:t>6/12/2019</a:t>
            </a:fld>
            <a:endParaRPr lang="es-CO"/>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tx1"/>
                </a:solidFill>
              </a:defRPr>
            </a:lvl1pPr>
          </a:lstStyle>
          <a:p>
            <a:endParaRPr lang="es-CO"/>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tx1"/>
                </a:solidFill>
              </a:defRPr>
            </a:lvl1pPr>
          </a:lstStyle>
          <a:p>
            <a:fld id="{1D5B8DBC-2D0E-43FC-8F70-F7466C3F8BF8}" type="slidenum">
              <a:rPr lang="es-CO" smtClean="0"/>
              <a:t>‹Nº›</a:t>
            </a:fld>
            <a:endParaRPr lang="es-CO"/>
          </a:p>
        </p:txBody>
      </p:sp>
    </p:spTree>
    <p:extLst>
      <p:ext uri="{BB962C8B-B14F-4D97-AF65-F5344CB8AC3E}">
        <p14:creationId xmlns:p14="http://schemas.microsoft.com/office/powerpoint/2010/main" val="165393610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6858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200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60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portalsivigila.ins.gov.co/sivigila/index.php"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17595" y="1335548"/>
            <a:ext cx="7834488" cy="4001095"/>
          </a:xfrm>
          <a:prstGeom prst="rect">
            <a:avLst/>
          </a:prstGeom>
          <a:noFill/>
        </p:spPr>
        <p:txBody>
          <a:bodyPr wrap="square" rtlCol="0">
            <a:spAutoFit/>
          </a:bodyPr>
          <a:lstStyle/>
          <a:p>
            <a:pPr algn="ctr"/>
            <a:endParaRPr lang="es-CO" sz="2800" b="1" dirty="0"/>
          </a:p>
          <a:p>
            <a:pPr algn="ctr"/>
            <a:endParaRPr lang="es-CO" sz="2800" b="1" dirty="0"/>
          </a:p>
          <a:p>
            <a:pPr algn="ctr"/>
            <a:endParaRPr lang="es-CO" sz="2800" b="1" dirty="0"/>
          </a:p>
          <a:p>
            <a:pPr algn="ctr"/>
            <a:r>
              <a:rPr lang="es-CO" sz="2800" b="1" dirty="0"/>
              <a:t>CENTRO DE EXCELENCIA EN INVESTIGACION </a:t>
            </a:r>
          </a:p>
          <a:p>
            <a:pPr algn="ctr"/>
            <a:r>
              <a:rPr lang="es-CO" sz="1400" b="1" dirty="0"/>
              <a:t>LABORATORIO GENOMICO </a:t>
            </a:r>
          </a:p>
          <a:p>
            <a:pPr algn="ctr"/>
            <a:endParaRPr lang="es-CO" sz="2000" b="1" dirty="0"/>
          </a:p>
          <a:p>
            <a:pPr algn="ctr"/>
            <a:r>
              <a:rPr lang="es-CO" dirty="0"/>
              <a:t>ALIENZA ESTRATEGICA INTER</a:t>
            </a:r>
          </a:p>
          <a:p>
            <a:pPr algn="ctr"/>
            <a:r>
              <a:rPr lang="es-CO" dirty="0"/>
              <a:t>INSTITUCIONAL</a:t>
            </a:r>
          </a:p>
          <a:p>
            <a:pPr algn="ctr"/>
            <a:endParaRPr lang="es-CO" dirty="0"/>
          </a:p>
          <a:p>
            <a:pPr algn="ctr"/>
            <a:r>
              <a:rPr lang="es-CO" dirty="0"/>
              <a:t>UNIVERSIDAD DE WISCONSIN-MADISON</a:t>
            </a:r>
          </a:p>
          <a:p>
            <a:pPr algn="ctr"/>
            <a:r>
              <a:rPr lang="es-CO" dirty="0"/>
              <a:t>UNIVERSIDAD NACIONAL DE COLOMBIA</a:t>
            </a:r>
          </a:p>
          <a:p>
            <a:pPr algn="ctr"/>
            <a:r>
              <a:rPr lang="es-CO" dirty="0"/>
              <a:t>CORPORACION RUTA N</a:t>
            </a:r>
          </a:p>
        </p:txBody>
      </p:sp>
      <p:pic>
        <p:nvPicPr>
          <p:cNvPr id="3" name="Imagen 2">
            <a:extLst>
              <a:ext uri="{FF2B5EF4-FFF2-40B4-BE49-F238E27FC236}">
                <a16:creationId xmlns:a16="http://schemas.microsoft.com/office/drawing/2014/main" id="{88529EE1-0846-4980-B3F7-6084137B384A}"/>
              </a:ext>
            </a:extLst>
          </p:cNvPr>
          <p:cNvPicPr>
            <a:picLocks noChangeAspect="1"/>
          </p:cNvPicPr>
          <p:nvPr/>
        </p:nvPicPr>
        <p:blipFill>
          <a:blip r:embed="rId2"/>
          <a:stretch>
            <a:fillRect/>
          </a:stretch>
        </p:blipFill>
        <p:spPr>
          <a:xfrm>
            <a:off x="3437554" y="197019"/>
            <a:ext cx="2794571" cy="2277058"/>
          </a:xfrm>
          <a:prstGeom prst="rect">
            <a:avLst/>
          </a:prstGeom>
        </p:spPr>
      </p:pic>
      <p:pic>
        <p:nvPicPr>
          <p:cNvPr id="6" name="Imagen 5">
            <a:extLst>
              <a:ext uri="{FF2B5EF4-FFF2-40B4-BE49-F238E27FC236}">
                <a16:creationId xmlns:a16="http://schemas.microsoft.com/office/drawing/2014/main" id="{470BBC41-A2CA-4954-90ED-B8BE9939C81E}"/>
              </a:ext>
            </a:extLst>
          </p:cNvPr>
          <p:cNvPicPr>
            <a:picLocks noChangeAspect="1"/>
          </p:cNvPicPr>
          <p:nvPr/>
        </p:nvPicPr>
        <p:blipFill rotWithShape="1">
          <a:blip r:embed="rId3">
            <a:extLst>
              <a:ext uri="{28A0092B-C50C-407E-A947-70E740481C1C}">
                <a14:useLocalDpi xmlns:a14="http://schemas.microsoft.com/office/drawing/2010/main" val="0"/>
              </a:ext>
            </a:extLst>
          </a:blip>
          <a:srcRect r="49716"/>
          <a:stretch/>
        </p:blipFill>
        <p:spPr>
          <a:xfrm>
            <a:off x="6705354" y="4970624"/>
            <a:ext cx="1746188" cy="1736325"/>
          </a:xfrm>
          <a:prstGeom prst="rect">
            <a:avLst/>
          </a:prstGeom>
        </p:spPr>
      </p:pic>
      <p:pic>
        <p:nvPicPr>
          <p:cNvPr id="12" name="Picture 1" descr="escudo_un_sede_medellin">
            <a:extLst>
              <a:ext uri="{FF2B5EF4-FFF2-40B4-BE49-F238E27FC236}">
                <a16:creationId xmlns:a16="http://schemas.microsoft.com/office/drawing/2014/main" id="{2A006B64-A410-4CB0-9EB4-10DE252BA7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0412" y="5266404"/>
            <a:ext cx="2174042" cy="976045"/>
          </a:xfrm>
          <a:prstGeom prst="rect">
            <a:avLst/>
          </a:prstGeom>
          <a:noFill/>
          <a:ln>
            <a:noFill/>
          </a:ln>
        </p:spPr>
      </p:pic>
      <p:pic>
        <p:nvPicPr>
          <p:cNvPr id="7" name="Imagen 6">
            <a:extLst>
              <a:ext uri="{FF2B5EF4-FFF2-40B4-BE49-F238E27FC236}">
                <a16:creationId xmlns:a16="http://schemas.microsoft.com/office/drawing/2014/main" id="{09F95064-C40E-4ED7-A0C1-109368272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850" y="5301302"/>
            <a:ext cx="2835275" cy="1173870"/>
          </a:xfrm>
          <a:prstGeom prst="rect">
            <a:avLst/>
          </a:prstGeom>
        </p:spPr>
      </p:pic>
    </p:spTree>
    <p:extLst>
      <p:ext uri="{BB962C8B-B14F-4D97-AF65-F5344CB8AC3E}">
        <p14:creationId xmlns:p14="http://schemas.microsoft.com/office/powerpoint/2010/main" val="313259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EC90F0-7B59-461E-AE49-0B84156DC0CE}"/>
              </a:ext>
            </a:extLst>
          </p:cNvPr>
          <p:cNvPicPr>
            <a:picLocks noChangeAspect="1"/>
          </p:cNvPicPr>
          <p:nvPr/>
        </p:nvPicPr>
        <p:blipFill>
          <a:blip r:embed="rId2"/>
          <a:stretch>
            <a:fillRect/>
          </a:stretch>
        </p:blipFill>
        <p:spPr>
          <a:xfrm>
            <a:off x="0" y="33257"/>
            <a:ext cx="833099" cy="680304"/>
          </a:xfrm>
          <a:prstGeom prst="rect">
            <a:avLst/>
          </a:prstGeom>
        </p:spPr>
      </p:pic>
      <p:sp>
        <p:nvSpPr>
          <p:cNvPr id="6" name="Título 1">
            <a:extLst>
              <a:ext uri="{FF2B5EF4-FFF2-40B4-BE49-F238E27FC236}">
                <a16:creationId xmlns:a16="http://schemas.microsoft.com/office/drawing/2014/main" id="{08E383A9-7EF0-4512-8E6E-5D96A9479733}"/>
              </a:ext>
            </a:extLst>
          </p:cNvPr>
          <p:cNvSpPr>
            <a:spLocks noGrp="1"/>
          </p:cNvSpPr>
          <p:nvPr>
            <p:ph type="title"/>
          </p:nvPr>
        </p:nvSpPr>
        <p:spPr>
          <a:xfrm>
            <a:off x="857249" y="208383"/>
            <a:ext cx="7744883" cy="1356360"/>
          </a:xfrm>
        </p:spPr>
        <p:txBody>
          <a:bodyPr/>
          <a:lstStyle/>
          <a:p>
            <a:r>
              <a:rPr lang="en-US" b="1" dirty="0">
                <a:effectLst>
                  <a:outerShdw blurRad="38100" dist="38100" dir="2700000" algn="tl">
                    <a:srgbClr val="000000">
                      <a:alpha val="43137"/>
                    </a:srgbClr>
                  </a:outerShdw>
                </a:effectLst>
                <a:latin typeface="Ancizar Sans" panose="020B0602040300000003" pitchFamily="34" charset="0"/>
              </a:rPr>
              <a:t>Meteorological Data: Precipitation</a:t>
            </a:r>
          </a:p>
        </p:txBody>
      </p:sp>
      <p:pic>
        <p:nvPicPr>
          <p:cNvPr id="2" name="Imagen 1">
            <a:extLst>
              <a:ext uri="{FF2B5EF4-FFF2-40B4-BE49-F238E27FC236}">
                <a16:creationId xmlns:a16="http://schemas.microsoft.com/office/drawing/2014/main" id="{2751DD71-5864-4E8B-9931-C35688A12549}"/>
              </a:ext>
            </a:extLst>
          </p:cNvPr>
          <p:cNvPicPr>
            <a:picLocks noChangeAspect="1"/>
          </p:cNvPicPr>
          <p:nvPr/>
        </p:nvPicPr>
        <p:blipFill>
          <a:blip r:embed="rId3"/>
          <a:stretch>
            <a:fillRect/>
          </a:stretch>
        </p:blipFill>
        <p:spPr>
          <a:xfrm>
            <a:off x="535721" y="1447801"/>
            <a:ext cx="7859782" cy="4839736"/>
          </a:xfrm>
          <a:prstGeom prst="rect">
            <a:avLst/>
          </a:prstGeom>
        </p:spPr>
      </p:pic>
      <p:sp>
        <p:nvSpPr>
          <p:cNvPr id="7" name="CuadroTexto 6">
            <a:extLst>
              <a:ext uri="{FF2B5EF4-FFF2-40B4-BE49-F238E27FC236}">
                <a16:creationId xmlns:a16="http://schemas.microsoft.com/office/drawing/2014/main" id="{7C0CFD21-DE81-4E48-BDFD-88ADBC7A9909}"/>
              </a:ext>
            </a:extLst>
          </p:cNvPr>
          <p:cNvSpPr txBox="1"/>
          <p:nvPr/>
        </p:nvSpPr>
        <p:spPr>
          <a:xfrm>
            <a:off x="1924845" y="6372618"/>
            <a:ext cx="6456783" cy="276999"/>
          </a:xfrm>
          <a:prstGeom prst="rect">
            <a:avLst/>
          </a:prstGeom>
          <a:noFill/>
        </p:spPr>
        <p:txBody>
          <a:bodyPr wrap="square" rtlCol="0">
            <a:spAutoFit/>
          </a:bodyPr>
          <a:lstStyle/>
          <a:p>
            <a:r>
              <a:rPr lang="en-US" sz="1200" dirty="0">
                <a:latin typeface="Ancizar Sans" panose="020B0602040300000003" pitchFamily="34" charset="0"/>
              </a:rPr>
              <a:t>Figure  6.  Weekly precipitation for Medellin, from 2013 to 2017. Source: SIATA.</a:t>
            </a:r>
            <a:endParaRPr lang="es-CO" sz="1200" dirty="0">
              <a:latin typeface="Ancizar Sans" panose="020B0602040300000003" pitchFamily="34" charset="0"/>
            </a:endParaRPr>
          </a:p>
        </p:txBody>
      </p:sp>
    </p:spTree>
    <p:extLst>
      <p:ext uri="{BB962C8B-B14F-4D97-AF65-F5344CB8AC3E}">
        <p14:creationId xmlns:p14="http://schemas.microsoft.com/office/powerpoint/2010/main" val="299845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9B2EC-72CB-4476-9E99-8DED1D3B24E8}"/>
              </a:ext>
            </a:extLst>
          </p:cNvPr>
          <p:cNvSpPr>
            <a:spLocks noGrp="1"/>
          </p:cNvSpPr>
          <p:nvPr>
            <p:ph type="title"/>
          </p:nvPr>
        </p:nvSpPr>
        <p:spPr>
          <a:xfrm>
            <a:off x="857250" y="189722"/>
            <a:ext cx="7406640" cy="1356360"/>
          </a:xfrm>
        </p:spPr>
        <p:txBody>
          <a:bodyPr/>
          <a:lstStyle/>
          <a:p>
            <a:r>
              <a:rPr lang="es-CO" b="1" dirty="0" err="1">
                <a:effectLst>
                  <a:outerShdw blurRad="38100" dist="38100" dir="2700000" algn="tl">
                    <a:srgbClr val="000000">
                      <a:alpha val="43137"/>
                    </a:srgbClr>
                  </a:outerShdw>
                </a:effectLst>
                <a:latin typeface="Ancizar Sans" panose="020B0602040300000003" pitchFamily="34" charset="0"/>
              </a:rPr>
              <a:t>Methodology</a:t>
            </a:r>
            <a:endParaRPr lang="es-CO" b="1" dirty="0">
              <a:effectLst>
                <a:outerShdw blurRad="38100" dist="38100" dir="2700000" algn="tl">
                  <a:srgbClr val="000000">
                    <a:alpha val="43137"/>
                  </a:srgbClr>
                </a:outerShdw>
              </a:effectLst>
              <a:latin typeface="Ancizar Sans" panose="020B0602040300000003" pitchFamily="34" charset="0"/>
            </a:endParaRPr>
          </a:p>
        </p:txBody>
      </p:sp>
      <p:pic>
        <p:nvPicPr>
          <p:cNvPr id="5" name="Imagen 4">
            <a:extLst>
              <a:ext uri="{FF2B5EF4-FFF2-40B4-BE49-F238E27FC236}">
                <a16:creationId xmlns:a16="http://schemas.microsoft.com/office/drawing/2014/main" id="{040EF386-A003-4633-9EE1-2B88161C7F0A}"/>
              </a:ext>
            </a:extLst>
          </p:cNvPr>
          <p:cNvPicPr>
            <a:picLocks noChangeAspect="1"/>
          </p:cNvPicPr>
          <p:nvPr/>
        </p:nvPicPr>
        <p:blipFill>
          <a:blip r:embed="rId2"/>
          <a:stretch>
            <a:fillRect/>
          </a:stretch>
        </p:blipFill>
        <p:spPr>
          <a:xfrm>
            <a:off x="0" y="33257"/>
            <a:ext cx="833099" cy="680304"/>
          </a:xfrm>
          <a:prstGeom prst="rect">
            <a:avLst/>
          </a:prstGeom>
        </p:spPr>
      </p:pic>
      <p:sp>
        <p:nvSpPr>
          <p:cNvPr id="7" name="Marcador de contenido 3">
            <a:extLst>
              <a:ext uri="{FF2B5EF4-FFF2-40B4-BE49-F238E27FC236}">
                <a16:creationId xmlns:a16="http://schemas.microsoft.com/office/drawing/2014/main" id="{35936026-51B5-498E-9C85-419345A4AFEC}"/>
              </a:ext>
            </a:extLst>
          </p:cNvPr>
          <p:cNvSpPr txBox="1">
            <a:spLocks/>
          </p:cNvSpPr>
          <p:nvPr/>
        </p:nvSpPr>
        <p:spPr>
          <a:xfrm>
            <a:off x="678390" y="1939602"/>
            <a:ext cx="7881410" cy="3966676"/>
          </a:xfrm>
          <a:prstGeom prst="rect">
            <a:avLst/>
          </a:prstGeom>
        </p:spPr>
        <p:txBody>
          <a:bodyPr vert="horz" lIns="91440" tIns="45720" rIns="91440" bIns="45720" rtlCol="0">
            <a:normAutofit/>
          </a:bodyPr>
          <a:lst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165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5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35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9pPr>
          </a:lstStyle>
          <a:p>
            <a:pPr algn="just"/>
            <a:r>
              <a:rPr lang="es-MX" sz="2000" dirty="0" err="1">
                <a:latin typeface="Ancizar Sans" panose="020B0602040300000003" pitchFamily="34" charset="0"/>
              </a:rPr>
              <a:t>The</a:t>
            </a:r>
            <a:r>
              <a:rPr lang="es-MX" sz="2000" dirty="0">
                <a:latin typeface="Ancizar Sans" panose="020B0602040300000003" pitchFamily="34" charset="0"/>
              </a:rPr>
              <a:t> data </a:t>
            </a:r>
            <a:r>
              <a:rPr lang="es-MX" sz="2000" dirty="0" err="1">
                <a:latin typeface="Ancizar Sans" panose="020B0602040300000003" pitchFamily="34" charset="0"/>
              </a:rPr>
              <a:t>was</a:t>
            </a:r>
            <a:r>
              <a:rPr lang="es-MX" sz="2000" dirty="0">
                <a:latin typeface="Ancizar Sans" panose="020B0602040300000003" pitchFamily="34" charset="0"/>
              </a:rPr>
              <a:t> </a:t>
            </a:r>
            <a:r>
              <a:rPr lang="es-MX" sz="2000" dirty="0" err="1">
                <a:latin typeface="Ancizar Sans" panose="020B0602040300000003" pitchFamily="34" charset="0"/>
              </a:rPr>
              <a:t>aggregated</a:t>
            </a:r>
            <a:r>
              <a:rPr lang="es-MX" sz="2000" dirty="0">
                <a:latin typeface="Ancizar Sans" panose="020B0602040300000003" pitchFamily="34" charset="0"/>
              </a:rPr>
              <a:t> </a:t>
            </a:r>
            <a:r>
              <a:rPr lang="es-MX" sz="2000" dirty="0" err="1">
                <a:latin typeface="Ancizar Sans" panose="020B0602040300000003" pitchFamily="34" charset="0"/>
              </a:rPr>
              <a:t>on</a:t>
            </a:r>
            <a:r>
              <a:rPr lang="es-MX" sz="2000" dirty="0">
                <a:latin typeface="Ancizar Sans" panose="020B0602040300000003" pitchFamily="34" charset="0"/>
              </a:rPr>
              <a:t> a </a:t>
            </a:r>
            <a:r>
              <a:rPr lang="es-MX" sz="2000" dirty="0" err="1">
                <a:latin typeface="Ancizar Sans" panose="020B0602040300000003" pitchFamily="34" charset="0"/>
              </a:rPr>
              <a:t>weekly</a:t>
            </a:r>
            <a:r>
              <a:rPr lang="es-MX" sz="2000" dirty="0">
                <a:latin typeface="Ancizar Sans" panose="020B0602040300000003" pitchFamily="34" charset="0"/>
              </a:rPr>
              <a:t> </a:t>
            </a:r>
            <a:r>
              <a:rPr lang="es-MX" sz="2000" dirty="0" err="1">
                <a:latin typeface="Ancizar Sans" panose="020B0602040300000003" pitchFamily="34" charset="0"/>
              </a:rPr>
              <a:t>basis</a:t>
            </a:r>
            <a:r>
              <a:rPr lang="es-MX" sz="2000" dirty="0">
                <a:latin typeface="Ancizar Sans" panose="020B0602040300000003" pitchFamily="34" charset="0"/>
              </a:rPr>
              <a:t> and </a:t>
            </a:r>
            <a:r>
              <a:rPr lang="es-MX" sz="2000" dirty="0" err="1">
                <a:latin typeface="Ancizar Sans" panose="020B0602040300000003" pitchFamily="34" charset="0"/>
              </a:rPr>
              <a:t>several</a:t>
            </a:r>
            <a:r>
              <a:rPr lang="es-MX" sz="2000" dirty="0">
                <a:latin typeface="Ancizar Sans" panose="020B0602040300000003" pitchFamily="34" charset="0"/>
              </a:rPr>
              <a:t> </a:t>
            </a:r>
            <a:r>
              <a:rPr lang="es-MX" sz="2000" dirty="0" err="1">
                <a:latin typeface="Ancizar Sans" panose="020B0602040300000003" pitchFamily="34" charset="0"/>
              </a:rPr>
              <a:t>datasets</a:t>
            </a:r>
            <a:r>
              <a:rPr lang="es-MX" sz="2000" dirty="0">
                <a:latin typeface="Ancizar Sans" panose="020B0602040300000003" pitchFamily="34" charset="0"/>
              </a:rPr>
              <a:t> </a:t>
            </a:r>
            <a:r>
              <a:rPr lang="es-MX" sz="2000" dirty="0" err="1">
                <a:latin typeface="Ancizar Sans" panose="020B0602040300000003" pitchFamily="34" charset="0"/>
              </a:rPr>
              <a:t>were</a:t>
            </a:r>
            <a:r>
              <a:rPr lang="es-MX" sz="2000" dirty="0">
                <a:latin typeface="Ancizar Sans" panose="020B0602040300000003" pitchFamily="34" charset="0"/>
              </a:rPr>
              <a:t> </a:t>
            </a:r>
            <a:r>
              <a:rPr lang="es-MX" sz="2000" dirty="0" err="1">
                <a:latin typeface="Ancizar Sans" panose="020B0602040300000003" pitchFamily="34" charset="0"/>
              </a:rPr>
              <a:t>prepared</a:t>
            </a:r>
            <a:r>
              <a:rPr lang="es-MX" sz="2000" dirty="0">
                <a:latin typeface="Ancizar Sans" panose="020B0602040300000003" pitchFamily="34" charset="0"/>
              </a:rPr>
              <a:t>. In </a:t>
            </a:r>
            <a:r>
              <a:rPr lang="es-MX" sz="2000" dirty="0" err="1">
                <a:latin typeface="Ancizar Sans" panose="020B0602040300000003" pitchFamily="34" charset="0"/>
              </a:rPr>
              <a:t>this</a:t>
            </a:r>
            <a:r>
              <a:rPr lang="es-MX" sz="2000" dirty="0">
                <a:latin typeface="Ancizar Sans" panose="020B0602040300000003" pitchFamily="34" charset="0"/>
              </a:rPr>
              <a:t> </a:t>
            </a:r>
            <a:r>
              <a:rPr lang="es-MX" sz="2000" dirty="0" err="1">
                <a:latin typeface="Ancizar Sans" panose="020B0602040300000003" pitchFamily="34" charset="0"/>
              </a:rPr>
              <a:t>presentation</a:t>
            </a:r>
            <a:r>
              <a:rPr lang="es-MX" sz="2000" dirty="0">
                <a:latin typeface="Ancizar Sans" panose="020B0602040300000003" pitchFamily="34" charset="0"/>
              </a:rPr>
              <a:t>, </a:t>
            </a:r>
            <a:r>
              <a:rPr lang="es-MX" sz="2000" dirty="0" err="1">
                <a:latin typeface="Ancizar Sans" panose="020B0602040300000003" pitchFamily="34" charset="0"/>
              </a:rPr>
              <a:t>we</a:t>
            </a:r>
            <a:r>
              <a:rPr lang="es-MX" sz="2000" dirty="0">
                <a:latin typeface="Ancizar Sans" panose="020B0602040300000003" pitchFamily="34" charset="0"/>
              </a:rPr>
              <a:t> show </a:t>
            </a:r>
            <a:r>
              <a:rPr lang="es-MX" sz="2000" dirty="0" err="1">
                <a:latin typeface="Ancizar Sans" panose="020B0602040300000003" pitchFamily="34" charset="0"/>
              </a:rPr>
              <a:t>tests</a:t>
            </a:r>
            <a:r>
              <a:rPr lang="es-MX" sz="2000" dirty="0">
                <a:latin typeface="Ancizar Sans" panose="020B0602040300000003" pitchFamily="34" charset="0"/>
              </a:rPr>
              <a:t> </a:t>
            </a:r>
            <a:r>
              <a:rPr lang="es-MX" sz="2000" dirty="0" err="1">
                <a:latin typeface="Ancizar Sans" panose="020B0602040300000003" pitchFamily="34" charset="0"/>
              </a:rPr>
              <a:t>on</a:t>
            </a:r>
            <a:r>
              <a:rPr lang="es-MX" sz="2000" dirty="0">
                <a:latin typeface="Ancizar Sans" panose="020B0602040300000003" pitchFamily="34" charset="0"/>
              </a:rPr>
              <a:t> </a:t>
            </a:r>
            <a:r>
              <a:rPr lang="es-MX" sz="2000" dirty="0" err="1">
                <a:latin typeface="Ancizar Sans" panose="020B0602040300000003" pitchFamily="34" charset="0"/>
              </a:rPr>
              <a:t>two</a:t>
            </a:r>
            <a:r>
              <a:rPr lang="es-MX" sz="2000" dirty="0">
                <a:latin typeface="Ancizar Sans" panose="020B0602040300000003" pitchFamily="34" charset="0"/>
              </a:rPr>
              <a:t> </a:t>
            </a:r>
            <a:r>
              <a:rPr lang="es-MX" sz="2000" dirty="0" err="1">
                <a:latin typeface="Ancizar Sans" panose="020B0602040300000003" pitchFamily="34" charset="0"/>
              </a:rPr>
              <a:t>of</a:t>
            </a:r>
            <a:r>
              <a:rPr lang="es-MX" sz="2000" dirty="0">
                <a:latin typeface="Ancizar Sans" panose="020B0602040300000003" pitchFamily="34" charset="0"/>
              </a:rPr>
              <a:t> </a:t>
            </a:r>
            <a:r>
              <a:rPr lang="es-MX" sz="2000" dirty="0" err="1">
                <a:latin typeface="Ancizar Sans" panose="020B0602040300000003" pitchFamily="34" charset="0"/>
              </a:rPr>
              <a:t>them</a:t>
            </a:r>
            <a:r>
              <a:rPr lang="es-MX" sz="2000" dirty="0">
                <a:latin typeface="Ancizar Sans" panose="020B0602040300000003" pitchFamily="34" charset="0"/>
              </a:rPr>
              <a:t>. </a:t>
            </a:r>
            <a:r>
              <a:rPr lang="es-MX" sz="2000" dirty="0" err="1">
                <a:latin typeface="Ancizar Sans" panose="020B0602040300000003" pitchFamily="34" charset="0"/>
              </a:rPr>
              <a:t>Model</a:t>
            </a:r>
            <a:r>
              <a:rPr lang="es-MX" sz="2000" dirty="0">
                <a:latin typeface="Ancizar Sans" panose="020B0602040300000003" pitchFamily="34" charset="0"/>
              </a:rPr>
              <a:t> performance </a:t>
            </a:r>
            <a:r>
              <a:rPr lang="es-MX" sz="2000" dirty="0" err="1">
                <a:latin typeface="Ancizar Sans" panose="020B0602040300000003" pitchFamily="34" charset="0"/>
              </a:rPr>
              <a:t>was</a:t>
            </a:r>
            <a:r>
              <a:rPr lang="es-MX" sz="2000" dirty="0">
                <a:latin typeface="Ancizar Sans" panose="020B0602040300000003" pitchFamily="34" charset="0"/>
              </a:rPr>
              <a:t> </a:t>
            </a:r>
            <a:r>
              <a:rPr lang="es-MX" sz="2000" dirty="0" err="1">
                <a:latin typeface="Ancizar Sans" panose="020B0602040300000003" pitchFamily="34" charset="0"/>
              </a:rPr>
              <a:t>measured</a:t>
            </a:r>
            <a:r>
              <a:rPr lang="es-MX" sz="2000" dirty="0">
                <a:latin typeface="Ancizar Sans" panose="020B0602040300000003" pitchFamily="34" charset="0"/>
              </a:rPr>
              <a:t> </a:t>
            </a:r>
            <a:r>
              <a:rPr lang="es-MX" sz="2000" dirty="0" err="1">
                <a:latin typeface="Ancizar Sans" panose="020B0602040300000003" pitchFamily="34" charset="0"/>
              </a:rPr>
              <a:t>using</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Root</a:t>
            </a:r>
            <a:r>
              <a:rPr lang="es-MX" sz="2000" dirty="0">
                <a:latin typeface="Ancizar Sans" panose="020B0602040300000003" pitchFamily="34" charset="0"/>
              </a:rPr>
              <a:t> Mean </a:t>
            </a:r>
            <a:r>
              <a:rPr lang="es-MX" sz="2000" dirty="0" err="1">
                <a:latin typeface="Ancizar Sans" panose="020B0602040300000003" pitchFamily="34" charset="0"/>
              </a:rPr>
              <a:t>Squared</a:t>
            </a:r>
            <a:r>
              <a:rPr lang="es-MX" sz="2000" dirty="0">
                <a:latin typeface="Ancizar Sans" panose="020B0602040300000003" pitchFamily="34" charset="0"/>
              </a:rPr>
              <a:t> Error </a:t>
            </a:r>
            <a:r>
              <a:rPr lang="es-MX" sz="2000" dirty="0" err="1">
                <a:latin typeface="Ancizar Sans" panose="020B0602040300000003" pitchFamily="34" charset="0"/>
              </a:rPr>
              <a:t>metric</a:t>
            </a:r>
            <a:r>
              <a:rPr lang="es-MX" sz="2000" dirty="0">
                <a:latin typeface="Ancizar Sans" panose="020B0602040300000003" pitchFamily="34" charset="0"/>
              </a:rPr>
              <a:t>.</a:t>
            </a:r>
          </a:p>
          <a:p>
            <a:pPr algn="just"/>
            <a:endParaRPr lang="es-MX" sz="2000" dirty="0">
              <a:latin typeface="Ancizar Sans" panose="020B0602040300000003" pitchFamily="34" charset="0"/>
            </a:endParaRPr>
          </a:p>
          <a:p>
            <a:pPr marL="491490" indent="-457200" algn="just">
              <a:buAutoNum type="arabicPeriod"/>
            </a:pPr>
            <a:r>
              <a:rPr lang="es-MX" sz="2000" dirty="0" err="1">
                <a:latin typeface="Ancizar Sans" panose="020B0602040300000003" pitchFamily="34" charset="0"/>
              </a:rPr>
              <a:t>All</a:t>
            </a:r>
            <a:r>
              <a:rPr lang="es-MX" sz="2000" dirty="0">
                <a:latin typeface="Ancizar Sans" panose="020B0602040300000003" pitchFamily="34" charset="0"/>
              </a:rPr>
              <a:t> </a:t>
            </a:r>
            <a:r>
              <a:rPr lang="es-MX" sz="2000" dirty="0" err="1">
                <a:latin typeface="Ancizar Sans" panose="020B0602040300000003" pitchFamily="34" charset="0"/>
              </a:rPr>
              <a:t>of</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climate</a:t>
            </a:r>
            <a:r>
              <a:rPr lang="es-MX" sz="2000" dirty="0">
                <a:latin typeface="Ancizar Sans" panose="020B0602040300000003" pitchFamily="34" charset="0"/>
              </a:rPr>
              <a:t> variables,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number</a:t>
            </a:r>
            <a:r>
              <a:rPr lang="es-MX" sz="2000" dirty="0">
                <a:latin typeface="Ancizar Sans" panose="020B0602040300000003" pitchFamily="34" charset="0"/>
              </a:rPr>
              <a:t> </a:t>
            </a:r>
            <a:r>
              <a:rPr lang="es-MX" sz="2000" dirty="0" err="1">
                <a:latin typeface="Ancizar Sans" panose="020B0602040300000003" pitchFamily="34" charset="0"/>
              </a:rPr>
              <a:t>of</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epidemiological</a:t>
            </a:r>
            <a:r>
              <a:rPr lang="es-MX" sz="2000" dirty="0">
                <a:latin typeface="Ancizar Sans" panose="020B0602040300000003" pitchFamily="34" charset="0"/>
              </a:rPr>
              <a:t> </a:t>
            </a:r>
            <a:r>
              <a:rPr lang="es-MX" sz="2000" dirty="0" err="1">
                <a:latin typeface="Ancizar Sans" panose="020B0602040300000003" pitchFamily="34" charset="0"/>
              </a:rPr>
              <a:t>week</a:t>
            </a:r>
            <a:r>
              <a:rPr lang="es-MX" sz="2000" dirty="0">
                <a:latin typeface="Ancizar Sans" panose="020B0602040300000003" pitchFamily="34" charset="0"/>
              </a:rPr>
              <a:t> and </a:t>
            </a:r>
            <a:r>
              <a:rPr lang="es-MX" sz="2000" b="1" dirty="0" err="1">
                <a:latin typeface="Ancizar Sans" panose="020B0602040300000003" pitchFamily="34" charset="0"/>
              </a:rPr>
              <a:t>confirmed</a:t>
            </a:r>
            <a:r>
              <a:rPr lang="es-MX" sz="2000" dirty="0">
                <a:latin typeface="Ancizar Sans" panose="020B0602040300000003" pitchFamily="34" charset="0"/>
              </a:rPr>
              <a:t> dengue cases </a:t>
            </a:r>
            <a:r>
              <a:rPr lang="es-MX" sz="2000" dirty="0" err="1">
                <a:latin typeface="Ancizar Sans" panose="020B0602040300000003" pitchFamily="34" charset="0"/>
              </a:rPr>
              <a:t>only</a:t>
            </a:r>
            <a:r>
              <a:rPr lang="es-MX" sz="2000" dirty="0">
                <a:latin typeface="Ancizar Sans" panose="020B0602040300000003" pitchFamily="34" charset="0"/>
              </a:rPr>
              <a:t>.</a:t>
            </a:r>
          </a:p>
          <a:p>
            <a:pPr marL="491490" indent="-457200" algn="just">
              <a:buAutoNum type="arabicPeriod"/>
            </a:pPr>
            <a:endParaRPr lang="es-MX" sz="2000" dirty="0">
              <a:latin typeface="Ancizar Sans" panose="020B0602040300000003" pitchFamily="34" charset="0"/>
            </a:endParaRPr>
          </a:p>
          <a:p>
            <a:pPr marL="491490" indent="-457200" algn="just">
              <a:buAutoNum type="arabicPeriod"/>
            </a:pPr>
            <a:r>
              <a:rPr lang="es-MX" sz="2000" dirty="0" err="1">
                <a:latin typeface="Ancizar Sans" panose="020B0602040300000003" pitchFamily="34" charset="0"/>
              </a:rPr>
              <a:t>All</a:t>
            </a:r>
            <a:r>
              <a:rPr lang="es-MX" sz="2000" dirty="0">
                <a:latin typeface="Ancizar Sans" panose="020B0602040300000003" pitchFamily="34" charset="0"/>
              </a:rPr>
              <a:t> </a:t>
            </a:r>
            <a:r>
              <a:rPr lang="es-MX" sz="2000" dirty="0" err="1">
                <a:latin typeface="Ancizar Sans" panose="020B0602040300000003" pitchFamily="34" charset="0"/>
              </a:rPr>
              <a:t>of</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climate</a:t>
            </a:r>
            <a:r>
              <a:rPr lang="es-MX" sz="2000" dirty="0">
                <a:latin typeface="Ancizar Sans" panose="020B0602040300000003" pitchFamily="34" charset="0"/>
              </a:rPr>
              <a:t> variables,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number</a:t>
            </a:r>
            <a:r>
              <a:rPr lang="es-MX" sz="2000" dirty="0">
                <a:latin typeface="Ancizar Sans" panose="020B0602040300000003" pitchFamily="34" charset="0"/>
              </a:rPr>
              <a:t> </a:t>
            </a:r>
            <a:r>
              <a:rPr lang="es-MX" sz="2000" dirty="0" err="1">
                <a:latin typeface="Ancizar Sans" panose="020B0602040300000003" pitchFamily="34" charset="0"/>
              </a:rPr>
              <a:t>of</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epidemiological</a:t>
            </a:r>
            <a:r>
              <a:rPr lang="es-MX" sz="2000" dirty="0">
                <a:latin typeface="Ancizar Sans" panose="020B0602040300000003" pitchFamily="34" charset="0"/>
              </a:rPr>
              <a:t> </a:t>
            </a:r>
            <a:r>
              <a:rPr lang="es-MX" sz="2000" dirty="0" err="1">
                <a:latin typeface="Ancizar Sans" panose="020B0602040300000003" pitchFamily="34" charset="0"/>
              </a:rPr>
              <a:t>week</a:t>
            </a:r>
            <a:r>
              <a:rPr lang="es-MX" sz="2000" dirty="0">
                <a:latin typeface="Ancizar Sans" panose="020B0602040300000003" pitchFamily="34" charset="0"/>
              </a:rPr>
              <a:t> and </a:t>
            </a:r>
            <a:r>
              <a:rPr lang="es-MX" sz="2000" b="1" dirty="0" err="1">
                <a:latin typeface="Ancizar Sans" panose="020B0602040300000003" pitchFamily="34" charset="0"/>
              </a:rPr>
              <a:t>confirmed</a:t>
            </a:r>
            <a:r>
              <a:rPr lang="es-MX" sz="2000" b="1" dirty="0">
                <a:latin typeface="Ancizar Sans" panose="020B0602040300000003" pitchFamily="34" charset="0"/>
              </a:rPr>
              <a:t> + probable</a:t>
            </a:r>
            <a:r>
              <a:rPr lang="es-MX" sz="2000" dirty="0">
                <a:latin typeface="Ancizar Sans" panose="020B0602040300000003" pitchFamily="34" charset="0"/>
              </a:rPr>
              <a:t> dengue cases.</a:t>
            </a:r>
          </a:p>
          <a:p>
            <a:pPr marL="34290" indent="0" algn="just">
              <a:buNone/>
            </a:pPr>
            <a:endParaRPr lang="es-MX" sz="2000" dirty="0">
              <a:latin typeface="Ancizar Sans" panose="020B0602040300000003" pitchFamily="34" charset="0"/>
            </a:endParaRPr>
          </a:p>
        </p:txBody>
      </p:sp>
      <p:pic>
        <p:nvPicPr>
          <p:cNvPr id="2050" name="Picture 2" descr="data:image/jpeg;base64,/9j/4AAQSkZJRgABAQAAAQABAAD/2wCEAAkGBxEPDw8REBEVFQ8QEBAYEBUSDxAQERAVGBYiGRURFRUYKCkgGBolHBYWITEiJSstMC4uGB8zODMtNygtLisBCgoKDg0OGxAQGi0lHyUtMDctLy0tLS0tLS8tNy0vLS8tLS0tLS0tLS0tLS0tLy0tLS0tLS0tLS0tLS0tKystLf/AABEIAIIBhQMBIgACEQEDEQH/xAAbAAEAAgMBAQAAAAAAAAAAAAAABQYDBAcBAv/EAEYQAAEDAgMDCQYCBgcJAAAAAAEAAgMEEQUSIQYTMRYXQVFTVZSV0hQiYXGBkQcyFSNCUqHRMzVUkrGywSQ0Q2Jyc4KTwv/EABYBAQEBAAAAAAAAAAAAAAAAAAABAv/EACURAQEBAAIBAgYDAQAAAAAAAAABETFBIWHwIlGBkbHBQqHRAv/aAAwDAQACEQMRAD8A7iiIgIiICIiAiIgIiICIiAiIgIour2gp4XFsjnAhxGkMsmoAJ/ID+8OKwcq6PtH+FqvSgm0UJyro+0f4Wq9Kcq6PtH+FqvSgm0UJyro+0f4Wq9Kcq6PtH+FqvSgm0UJyro+0f4Wq9Kcq6PtH+FqvSgm0UJyro+0f4Wq9Kcq6PtH+FqvSgm0UJyro+0f4Wq9Kcq6PtH+FqvSgm0UJyro+0f4Wq9Kcq6PtH+FqvSgm0UJyro+0f4Wq9Kcq6PtH+FqvSgm0UJyro+0f4Wq9Kcq6PtH+FqvSgm0UJyro+0f4Wq9Kcq6PtH+FqvSgm0UJyro+0f4Wq9Kcq6PtH+FqvSgm0UJyro+0f4Wq9Kcq6PtH+FqvSgm0UJyro+0f4Wq9Kcq6PtH+FqvSgm0UJyro+0f4Wq9Kcq6PtH+FqvSgm0UJyro+0f4Wq9Kcq6PtH+FqvSgm0UINq6PtH+GqfSptAREQEREBERAREQEREBERAREQEREBeL1EEZg/5qs9dS7+DGhSajcD1bK796om/g7L/opEmynQ1BitOTKBPFeC2+G9ZeG/DeC/ufVbEMzZGhzHBzHflc0hzSOsEcVzHGQYya2IXGIS1FLJl1uJHkUzz8jcf+S6bTR5GMaODWgKzjVvhlRERBERAREQEREBERAREQEREBERAREQEREBERAREQEREBERAREQEREBERAREQEREBERAREQEREBeFer4lPuu+RUvAj9nx+oJ65Zz95HKg7T7e19DiLKOenp2QTuIhnkdIY3NOgzWGh4Aj4roGz/APusJ/eYHf3tf9Vp7ZbMQYpSvp5hqReN4AzRv6HBP+udWeeUdFS4mGNayKgEYIc1rRIGg8Q4AC1763WGsxjFaaam30FO6mlmZHK+J8maLMbA5XcRfT6qt/h3tLPh9V+hcTNpGG1HMb2mbf3WX6dLW+y6rJG1ws4Ai4OvWNQVr1nCelfSXWpi1aKeCaZ3CKNzvsNAsGz8RFPG55vJK0PkPW52tvpeygkl6qriG1UseItoI6UPkfEZGu34Y0MBt73ukgrYwLaltRU1FJLE6Grp2hz2OcHtcw8JGPGhCQWJF8hw6x917mHX/FB6iw1MmVjiCAQ0kZuH1VVwLauonw19YabeSCWVsccDspla1+UPBeem11NXFwRY4pLta4jKSASDa7bjgV81NUyNjpHuAYxpLnE6ADiVUZkWCjqmTRslYbskY1zT1tcLg/YrMHA8Cg9RQm2OMuoaKoqWZC+FhcGyZrOt+z7uupst/B6l8tPDJI0NkfGxz2i9mki5AukG4iIgIvFVabbaOTFP0e2J1i2QtnuN290ds7GjibXAuneC1ovCQOK1cRxGKmidNK8NjYNST9gOsoNtF8MkBAIIsRprxX1fo6UHqL5Lx1j7qubU4/LSVGHxRNjd7ZUiNwdnzNba7nttpoB0oLIStatrWxNa4tc7M4BojaXkk69HRotmyqEuO+wyVVOWvfkdG6ANjkkytl6wwE5WuBRZFjwrE46phfETZr3NeHNLXMc02c1wPArdUDscyIU7t0XuLpZHSufDJCXSOOZxDXgG2th8lPJUEREBERAREQEREBERAREQEREBERAWGrdaN56mu/wWVaOLTD2adzTezH8OscQgYE21JTDpEEV/7oWavrI4InyyuDY42kuJNgAF9UbMscbf3WNH2C5XtntDWyVzWNwueaipnEhtixs8oOj3dbR0BLyTjateC4Ya6pZidVGW5QRQxPbZ0LD/AMV4PB7uroGit91y4fiNincc394/yWji22OM1rG08WFyQCZzWvlOZxY0n3rdWnSmdQ9av23/APVdZ/2xf5Zhf+Cm6K26jtwyMt9lixChbNTyQO/K+NzPlcWC18FzmmbG8lssbN28i1wWiwcL6cLFPmdRQ6CoqZtosTmpoo5hTRQQ/rKh0AZmF3WIY+5u3hosmPYHJTU+L4nWOY+pnpcjI2A7qFjfysa46uObW9hxVqwDZOOimnmjnmc6okL5w90ZbI8/tGzQRx4CwW/tDgkdfAaeYuEbnMJyOyk5TcC/VopZ8Mnv1al+JzrGMNOGYXQyxvkdXu3EEUjnkmMzWBIadNL6DTVTFHs7K2rpaprHU8VJHKZ3PkEk9c5zCP1mUkWB1uST8ArbjmBQVtOaeZpMd2luVxa5jm/le0jgQvjC8CbBfNNNMcuUGaTNZvVYWB+ZF1bb5qKDDI2qwivxWtAme5tS6nY83ZTsaSGMYOAdoLnpWviOH7rCdn6Mf0stTT2cNCBcyP8AuNFaJPw1ozFNBvKgQSvLhGJzu4yXZjkb/obqUrdlIpjROdLKH0JvC4FgJNrXcLWOmnBJ/n9Fv7Q0zziGMz0cjj7HQwROfECQ2okk1Bf1taAdPioz8R8DhpcNqY4Wj/bKulEcdvdjJc1rgwdGgcfqVbMR2ThmqfamSSw1BYGSPhkDd60cA8EEG3yWTFtl4Kqnjge6QCKRj43iRxla9puHZnXv9VOp77N8qptABS1GG4XRwlkM7XyVAp8kb5WRgAxgkgDNcXN+j4r4np58JhxXEQwQxugY2npWuzNY8XG+eR7occwuB1cSrVieyUNR7O50konpr7qdkmWYX/MCbWIPUQs8mzcMlNNTTF8rJ2kSukkc57vj1NPyAS8EvDn222ARDDaJkn62tr6qmjfO/wB6UmS7nlpPBoAtYaALqEdQwSbgXztjDvyOy5b2HvcL/BVlv4e096ZxnqXPpHh0LnzZy2wsG2cCLAfBbmCyvfiWIkl2SMQMY0l2W4bmc9oOmuYDTqWjplkqsTzOy0lMW3OUmulBIvoSN1obLNQ1Fe6Ronp4GRa5nR1ckjxppZpjbf7qYXqiK9tpi76anywNL6uodu6djbZi4jV2vQACdepc/wAeeaKfAn+yzwsp6h0b5JTCd5vR7xJY5xuXam66VJgLXVrKx0shexjmsYSzdMDrZrC17mw1usW1OzEWJRsjmkkaxj2vAjLW3c03a4kgnQqTxl9V9EBhVsVxDEPaPepaGVsMUBJMTnZczpXt4OOotfhZRm3eAQxx4fRNbmbU4mHBrhfJHmzyRtHQ0NAFlaG7FwtldNHPPG+UNE+7lDRUEC2d4tYOt0tstrGNl4ar2Ul0jH0jiYHxyHO24sQS697jrVnjDfNVnE6CIY5hNPBG1kdPBUSubGMoGoyXA6LlyjarHHQVe0OIN94UkMUEQv7ucNzZvu7+CumI7JQzzw1BkmZNFHuy6OUtMrOlr+vhxFjqsFHsNSRR1kPvugrSTLG9wLQT0tNr3+ZU6+/v7Ls/Cm7W4MxmGUheTJiFbUUrHVDnEzAyG78juLW2BFhpqp7Em77aDDov2aKknlI+Mg3bfl+Urab+HlP/ALMTPUudSvDoXPnzllhYNs4Wtb4XUuzZyNte6uEkm+fE2Nzbt3ZYLkC1rjUk6FXv638Jvj6JNtU0ymLXO1ocfddlsTbR3An4KAi/rqS39hjzf+w2XuATufX4oXF2SN8DGBxdl0YS5zQdNcw4dS2sHpS6pqasi29yMi692zp+riSpOZS9ptERVBERAREQEREBEXPsKra6rxTE6Zta5lPR7kMc2CnLi97A4tcS3gNR9E7HQUVM2Kx+er/SMM72l1HO6Ns8bQBILXzZTcZh9lo/httLV1VRWQVjw4sDJKchjWEwuJDSbdPu3SfrVsx0FFzbarayrdilDRULwyGSd0c8mRr3OLbGQNzaDIDx6z8FJS43PNij8ObUbgQQRvMhZGZqlzuOQOGUAdNgk84Yu6KsTGrpqOtfUVNzFndBKI4g7I1txmbbLcnTgonZY19Xh9NUzYg5ktRHmaxsFMGknVrRmbfgiL6iiaKrkp6GOWtJ3rImmoLGFxzW96zWA316lHcvKH96bwNb6EE7iVVuYZZbE7uN7rDUusL2CpOyE8rsGqWzm87Zapsn/U6QuH+YK2YPjsFbn3JeQy2bPBNFx6t4Bf6KsYY3I7GYuvEIT9JGx/zKfNel5bwHyWtDWZppIwBaNrSXB7Tqf2S0aj6raCrOE4bMZsVdLGG+0StEJflcySNrLAkNN7XJ0NiiThZlF4XjTaiepgEb2upjGHF9hmzC4IAULBsm5rmu3dF7rgfdpqgO06iZNCs2z8E7cRxGSSneyKcw7t7nRFrskdjo1xI1+CLMyrQgXqIgiIgIiICIiAiIgIiIC8XqICIiAiIgIiICIiAiIg8ReogIiICIiAiIgIiIPiWQNaSTYAHibLi+D4O+vw7F6ynmmZVTVU74t1UzRiRrDYNc1hAcDYjXrXZ54WyNLXtDmniHAOB+YKw0mHww3EUMcYd+bJG1l/nbipiyqXg2M0rdnzUUzY42mneXMZlb+tIs6/8AzXKgsQpZ6PEcM9kYS+rwz2cuH5WPbY713wa3N9SOtdL/AEJS2LfZocpNyNzHYnrtbitqOljblysaMgIZZoGUHiB1BW86S5MczoqKJu0FJBG67MPoZHEkgl0shs97j0uPEqaxWnwzGKY1Epax8JlDZWyCOogLHEfmGo4Xt8QrXHhNOx+8bBE2T94RMDvuBdfMmC0rnZ3U0Jfe+Ywxl1+u9lOsN865XieL1HJaYVD3PllldDA9/uyTRl+WOQ31NwOKssODUVFFSVDqqXLRMDjG6slmjcd2WZWxucWg3dpYK51WGQTW3sMb8o93PGx9h1C40WBuAUYIIpYARwIgiBH8FZezWatll3DnQMa6XLdjJHZGk9TnAG32Vf8AbsZ/sFL41/oVrXqIicCnrH5/a4IorWybqd02brvdosq3I3JidezomOHSAddn5T/kV6VGxo5MepB0VFNb6xPc7/6U/lFm5cWLaLA/bo2R+01EGV+bNSzuge7S2VzhxbrwVf5uh3tivmUn8ldl6qikc3Q72xXzKRObsd7Yr5lJ/JXdEFI5uh3rivmUic3Q71xXzKRXdEFI5uh3rivmUic3Q71xXzKRXdEFI5uh3rivmUic3Q71xXzKRXdEFI5uh3rivmUic3Q71xXzKRXdEFI5uh3rivmUic3Q71xXzKRXdEFI5ux3rivmUic3Y71xXzKRXGqy5H5vy5Tm1I0trqFyvYmrlo66DezSPpMXZKYBJI97YZGPNmNLjpdn+Ck5xc8asfN2O9cV8ykTm6HeuK+ZSLa2IpWufW1F3EOq5mRB0sr2tYw5CAHEjUtJ+qtqqXlSObod64r5lInN0O9cV8ykV3RBSObod64r5lInN0O9cV8ykV3RBSObod64r5lInN0O9cV8ykV3RBSObod64r5lInN0O9cV8ykV3RBSObod64r5lInN0O9cV8ykV3RBSObod64r5lInN0O9cV8ykV3RBVsG2L9lnZN+kMQlyX/Vz1r5YnXFveYePG6tKIgIiICIiAiIgIiICIiAiIgIiICIiAqpj9FnxbCpLf0Yqr/Vmita+HxNJa4gFzb5TbUX42Sc6PtERAREQEREBERAREQEREBERBCbYVphoqgta90jontjayN8ji4iw0aCq3tTgJnwSD2Zp9poo4pab3XNdvIwCW5TrrYi3Sr+llMXUBsLSPhw6lbICJXR55QRYiR5zPuPmSp9EWrduoIiKAiIgIiICIiAiIgIiICIiAiIgIiICIiAiIgIiICIiAiIgIiICIiAiIgIiICIiAiIgIiICIiAiIgIiICIiAiIgIiICIiAiIgIiICIiAiIgIiICIiAiIgIiICIiAiIgIiICIiAiIgIiICIiAiIgIiICIiAiIgIiICIiAiIgIiICIiAiIgIiICIiAiIgIiICIiAiIg//9k=">
            <a:extLst>
              <a:ext uri="{FF2B5EF4-FFF2-40B4-BE49-F238E27FC236}">
                <a16:creationId xmlns:a16="http://schemas.microsoft.com/office/drawing/2014/main" id="{A447E6AE-B8EE-4F36-B854-380B1F310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770" y="5357375"/>
            <a:ext cx="3284972" cy="109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21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9B2EC-72CB-4476-9E99-8DED1D3B24E8}"/>
              </a:ext>
            </a:extLst>
          </p:cNvPr>
          <p:cNvSpPr>
            <a:spLocks noGrp="1"/>
          </p:cNvSpPr>
          <p:nvPr>
            <p:ph type="title"/>
          </p:nvPr>
        </p:nvSpPr>
        <p:spPr>
          <a:xfrm>
            <a:off x="857250" y="189722"/>
            <a:ext cx="7406640" cy="1356360"/>
          </a:xfrm>
        </p:spPr>
        <p:txBody>
          <a:bodyPr/>
          <a:lstStyle/>
          <a:p>
            <a:r>
              <a:rPr lang="es-CO" b="1" dirty="0" err="1">
                <a:effectLst>
                  <a:outerShdw blurRad="38100" dist="38100" dir="2700000" algn="tl">
                    <a:srgbClr val="000000">
                      <a:alpha val="43137"/>
                    </a:srgbClr>
                  </a:outerShdw>
                </a:effectLst>
                <a:latin typeface="Ancizar Sans" panose="020B0602040300000003" pitchFamily="34" charset="0"/>
              </a:rPr>
              <a:t>Forecasting</a:t>
            </a:r>
            <a:r>
              <a:rPr lang="es-CO" b="1" dirty="0">
                <a:effectLst>
                  <a:outerShdw blurRad="38100" dist="38100" dir="2700000" algn="tl">
                    <a:srgbClr val="000000">
                      <a:alpha val="43137"/>
                    </a:srgbClr>
                  </a:outerShdw>
                </a:effectLst>
                <a:latin typeface="Ancizar Sans" panose="020B0602040300000003" pitchFamily="34" charset="0"/>
              </a:rPr>
              <a:t> </a:t>
            </a:r>
            <a:r>
              <a:rPr lang="es-CO" b="1" dirty="0" err="1">
                <a:effectLst>
                  <a:outerShdw blurRad="38100" dist="38100" dir="2700000" algn="tl">
                    <a:srgbClr val="000000">
                      <a:alpha val="43137"/>
                    </a:srgbClr>
                  </a:outerShdw>
                </a:effectLst>
                <a:latin typeface="Ancizar Sans" panose="020B0602040300000003" pitchFamily="34" charset="0"/>
              </a:rPr>
              <a:t>Model</a:t>
            </a:r>
            <a:r>
              <a:rPr lang="es-CO" b="1" dirty="0">
                <a:effectLst>
                  <a:outerShdw blurRad="38100" dist="38100" dir="2700000" algn="tl">
                    <a:srgbClr val="000000">
                      <a:alpha val="43137"/>
                    </a:srgbClr>
                  </a:outerShdw>
                </a:effectLst>
                <a:latin typeface="Ancizar Sans" panose="020B0602040300000003" pitchFamily="34" charset="0"/>
              </a:rPr>
              <a:t> </a:t>
            </a:r>
          </a:p>
        </p:txBody>
      </p:sp>
      <p:pic>
        <p:nvPicPr>
          <p:cNvPr id="5" name="Imagen 4">
            <a:extLst>
              <a:ext uri="{FF2B5EF4-FFF2-40B4-BE49-F238E27FC236}">
                <a16:creationId xmlns:a16="http://schemas.microsoft.com/office/drawing/2014/main" id="{040EF386-A003-4633-9EE1-2B88161C7F0A}"/>
              </a:ext>
            </a:extLst>
          </p:cNvPr>
          <p:cNvPicPr>
            <a:picLocks noChangeAspect="1"/>
          </p:cNvPicPr>
          <p:nvPr/>
        </p:nvPicPr>
        <p:blipFill>
          <a:blip r:embed="rId2"/>
          <a:stretch>
            <a:fillRect/>
          </a:stretch>
        </p:blipFill>
        <p:spPr>
          <a:xfrm>
            <a:off x="0" y="33257"/>
            <a:ext cx="833099" cy="680304"/>
          </a:xfrm>
          <a:prstGeom prst="rect">
            <a:avLst/>
          </a:prstGeom>
        </p:spPr>
      </p:pic>
      <p:sp>
        <p:nvSpPr>
          <p:cNvPr id="7" name="Marcador de contenido 3">
            <a:extLst>
              <a:ext uri="{FF2B5EF4-FFF2-40B4-BE49-F238E27FC236}">
                <a16:creationId xmlns:a16="http://schemas.microsoft.com/office/drawing/2014/main" id="{35936026-51B5-498E-9C85-419345A4AFEC}"/>
              </a:ext>
            </a:extLst>
          </p:cNvPr>
          <p:cNvSpPr txBox="1">
            <a:spLocks/>
          </p:cNvSpPr>
          <p:nvPr/>
        </p:nvSpPr>
        <p:spPr>
          <a:xfrm>
            <a:off x="771523" y="1445662"/>
            <a:ext cx="7881410" cy="3966676"/>
          </a:xfrm>
          <a:prstGeom prst="rect">
            <a:avLst/>
          </a:prstGeom>
        </p:spPr>
        <p:txBody>
          <a:bodyPr vert="horz" lIns="91440" tIns="45720" rIns="91440" bIns="45720" rtlCol="0">
            <a:normAutofit/>
          </a:bodyPr>
          <a:lst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165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5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35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9pPr>
          </a:lstStyle>
          <a:p>
            <a:pPr algn="just"/>
            <a:r>
              <a:rPr lang="es-MX" sz="2000" dirty="0" err="1">
                <a:latin typeface="Ancizar Sans" panose="020B0602040300000003" pitchFamily="34" charset="0"/>
              </a:rPr>
              <a:t>We</a:t>
            </a:r>
            <a:r>
              <a:rPr lang="es-MX" sz="2000" dirty="0">
                <a:latin typeface="Ancizar Sans" panose="020B0602040300000003" pitchFamily="34" charset="0"/>
              </a:rPr>
              <a:t> </a:t>
            </a:r>
            <a:r>
              <a:rPr lang="es-MX" sz="2000" dirty="0" err="1">
                <a:latin typeface="Ancizar Sans" panose="020B0602040300000003" pitchFamily="34" charset="0"/>
              </a:rPr>
              <a:t>propose</a:t>
            </a:r>
            <a:r>
              <a:rPr lang="es-MX" sz="2000" dirty="0">
                <a:latin typeface="Ancizar Sans" panose="020B0602040300000003" pitchFamily="34" charset="0"/>
              </a:rPr>
              <a:t> a </a:t>
            </a:r>
            <a:r>
              <a:rPr lang="es-MX" sz="2000" dirty="0" err="1">
                <a:latin typeface="Ancizar Sans" panose="020B0602040300000003" pitchFamily="34" charset="0"/>
              </a:rPr>
              <a:t>multilayer</a:t>
            </a:r>
            <a:r>
              <a:rPr lang="es-MX" sz="2000" dirty="0">
                <a:latin typeface="Ancizar Sans" panose="020B0602040300000003" pitchFamily="34" charset="0"/>
              </a:rPr>
              <a:t> </a:t>
            </a:r>
            <a:r>
              <a:rPr lang="es-MX" sz="2000" dirty="0" err="1">
                <a:latin typeface="Ancizar Sans" panose="020B0602040300000003" pitchFamily="34" charset="0"/>
              </a:rPr>
              <a:t>perceptron</a:t>
            </a:r>
            <a:r>
              <a:rPr lang="es-MX" sz="2000" dirty="0">
                <a:latin typeface="Ancizar Sans" panose="020B0602040300000003" pitchFamily="34" charset="0"/>
              </a:rPr>
              <a:t> </a:t>
            </a:r>
            <a:r>
              <a:rPr lang="es-MX" sz="2000" dirty="0" err="1">
                <a:latin typeface="Ancizar Sans" panose="020B0602040300000003" pitchFamily="34" charset="0"/>
              </a:rPr>
              <a:t>with</a:t>
            </a:r>
            <a:r>
              <a:rPr lang="es-MX" sz="2000" dirty="0">
                <a:latin typeface="Ancizar Sans" panose="020B0602040300000003" pitchFamily="34" charset="0"/>
              </a:rPr>
              <a:t> </a:t>
            </a:r>
            <a:r>
              <a:rPr lang="es-MX" sz="2000" dirty="0" err="1">
                <a:latin typeface="Ancizar Sans" panose="020B0602040300000003" pitchFamily="34" charset="0"/>
              </a:rPr>
              <a:t>two</a:t>
            </a:r>
            <a:r>
              <a:rPr lang="es-MX" sz="2000" dirty="0">
                <a:latin typeface="Ancizar Sans" panose="020B0602040300000003" pitchFamily="34" charset="0"/>
              </a:rPr>
              <a:t> </a:t>
            </a:r>
            <a:r>
              <a:rPr lang="es-MX" sz="2000" dirty="0" err="1">
                <a:latin typeface="Ancizar Sans" panose="020B0602040300000003" pitchFamily="34" charset="0"/>
              </a:rPr>
              <a:t>hidden</a:t>
            </a:r>
            <a:r>
              <a:rPr lang="es-MX" sz="2000" dirty="0">
                <a:latin typeface="Ancizar Sans" panose="020B0602040300000003" pitchFamily="34" charset="0"/>
              </a:rPr>
              <a:t> </a:t>
            </a:r>
            <a:r>
              <a:rPr lang="es-MX" sz="2000" dirty="0" err="1">
                <a:latin typeface="Ancizar Sans" panose="020B0602040300000003" pitchFamily="34" charset="0"/>
              </a:rPr>
              <a:t>layers</a:t>
            </a:r>
            <a:r>
              <a:rPr lang="es-MX" sz="2000" dirty="0">
                <a:latin typeface="Ancizar Sans" panose="020B0602040300000003" pitchFamily="34" charset="0"/>
              </a:rPr>
              <a:t> </a:t>
            </a:r>
            <a:r>
              <a:rPr lang="es-MX" sz="2000" dirty="0" err="1">
                <a:latin typeface="Ancizar Sans" panose="020B0602040300000003" pitchFamily="34" charset="0"/>
              </a:rPr>
              <a:t>with</a:t>
            </a:r>
            <a:r>
              <a:rPr lang="es-MX" sz="2000" dirty="0">
                <a:latin typeface="Ancizar Sans" panose="020B0602040300000003" pitchFamily="34" charset="0"/>
              </a:rPr>
              <a:t> RELU </a:t>
            </a:r>
            <a:r>
              <a:rPr lang="es-MX" sz="2000" dirty="0" err="1">
                <a:latin typeface="Ancizar Sans" panose="020B0602040300000003" pitchFamily="34" charset="0"/>
              </a:rPr>
              <a:t>activation</a:t>
            </a:r>
            <a:r>
              <a:rPr lang="es-MX" sz="2000" dirty="0">
                <a:latin typeface="Ancizar Sans" panose="020B0602040300000003" pitchFamily="34" charset="0"/>
              </a:rPr>
              <a:t> </a:t>
            </a:r>
            <a:r>
              <a:rPr lang="es-MX" sz="2000" dirty="0" err="1">
                <a:latin typeface="Ancizar Sans" panose="020B0602040300000003" pitchFamily="34" charset="0"/>
              </a:rPr>
              <a:t>functions</a:t>
            </a:r>
            <a:r>
              <a:rPr lang="es-MX" sz="2000" dirty="0">
                <a:latin typeface="Ancizar Sans" panose="020B0602040300000003" pitchFamily="34" charset="0"/>
              </a:rPr>
              <a:t> and a </a:t>
            </a:r>
            <a:r>
              <a:rPr lang="es-MX" sz="2000" dirty="0" err="1">
                <a:latin typeface="Ancizar Sans" panose="020B0602040300000003" pitchFamily="34" charset="0"/>
              </a:rPr>
              <a:t>sigmoid</a:t>
            </a:r>
            <a:r>
              <a:rPr lang="es-MX" sz="2000" dirty="0">
                <a:latin typeface="Ancizar Sans" panose="020B0602040300000003" pitchFamily="34" charset="0"/>
              </a:rPr>
              <a:t> </a:t>
            </a:r>
            <a:r>
              <a:rPr lang="es-MX" sz="2000" dirty="0" err="1">
                <a:latin typeface="Ancizar Sans" panose="020B0602040300000003" pitchFamily="34" charset="0"/>
              </a:rPr>
              <a:t>function</a:t>
            </a:r>
            <a:r>
              <a:rPr lang="es-MX" sz="2000" dirty="0">
                <a:latin typeface="Ancizar Sans" panose="020B0602040300000003" pitchFamily="34" charset="0"/>
              </a:rPr>
              <a:t> </a:t>
            </a:r>
            <a:r>
              <a:rPr lang="es-MX" sz="2000" dirty="0" err="1">
                <a:latin typeface="Ancizar Sans" panose="020B0602040300000003" pitchFamily="34" charset="0"/>
              </a:rPr>
              <a:t>for</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output </a:t>
            </a:r>
            <a:r>
              <a:rPr lang="es-MX" sz="2000" dirty="0" err="1">
                <a:latin typeface="Ancizar Sans" panose="020B0602040300000003" pitchFamily="34" charset="0"/>
              </a:rPr>
              <a:t>layer</a:t>
            </a:r>
            <a:r>
              <a:rPr lang="es-MX" sz="2000" dirty="0">
                <a:latin typeface="Ancizar Sans" panose="020B0602040300000003" pitchFamily="34" charset="0"/>
              </a:rPr>
              <a:t>. Network performance </a:t>
            </a:r>
            <a:r>
              <a:rPr lang="es-MX" sz="2000" dirty="0" err="1">
                <a:latin typeface="Ancizar Sans" panose="020B0602040300000003" pitchFamily="34" charset="0"/>
              </a:rPr>
              <a:t>was</a:t>
            </a:r>
            <a:r>
              <a:rPr lang="es-MX" sz="2000" dirty="0">
                <a:latin typeface="Ancizar Sans" panose="020B0602040300000003" pitchFamily="34" charset="0"/>
              </a:rPr>
              <a:t> </a:t>
            </a:r>
            <a:r>
              <a:rPr lang="es-MX" sz="2000" dirty="0" err="1">
                <a:latin typeface="Ancizar Sans" panose="020B0602040300000003" pitchFamily="34" charset="0"/>
              </a:rPr>
              <a:t>measured</a:t>
            </a:r>
            <a:r>
              <a:rPr lang="es-MX" sz="2000" dirty="0">
                <a:latin typeface="Ancizar Sans" panose="020B0602040300000003" pitchFamily="34" charset="0"/>
              </a:rPr>
              <a:t> </a:t>
            </a:r>
            <a:r>
              <a:rPr lang="es-MX" sz="2000" dirty="0" err="1">
                <a:latin typeface="Ancizar Sans" panose="020B0602040300000003" pitchFamily="34" charset="0"/>
              </a:rPr>
              <a:t>with</a:t>
            </a:r>
            <a:r>
              <a:rPr lang="es-MX" sz="2000" dirty="0">
                <a:latin typeface="Ancizar Sans" panose="020B0602040300000003" pitchFamily="34" charset="0"/>
              </a:rPr>
              <a:t> </a:t>
            </a:r>
            <a:r>
              <a:rPr lang="es-MX" sz="2000" dirty="0" err="1">
                <a:latin typeface="Ancizar Sans" panose="020B0602040300000003" pitchFamily="34" charset="0"/>
              </a:rPr>
              <a:t>the</a:t>
            </a:r>
            <a:r>
              <a:rPr lang="es-MX" sz="2000" dirty="0">
                <a:latin typeface="Ancizar Sans" panose="020B0602040300000003" pitchFamily="34" charset="0"/>
              </a:rPr>
              <a:t> </a:t>
            </a:r>
            <a:r>
              <a:rPr lang="es-MX" sz="2000" dirty="0" err="1">
                <a:latin typeface="Ancizar Sans" panose="020B0602040300000003" pitchFamily="34" charset="0"/>
              </a:rPr>
              <a:t>Root</a:t>
            </a:r>
            <a:r>
              <a:rPr lang="es-MX" sz="2000" dirty="0">
                <a:latin typeface="Ancizar Sans" panose="020B0602040300000003" pitchFamily="34" charset="0"/>
              </a:rPr>
              <a:t> Mean </a:t>
            </a:r>
            <a:r>
              <a:rPr lang="es-MX" sz="2000" dirty="0" err="1">
                <a:latin typeface="Ancizar Sans" panose="020B0602040300000003" pitchFamily="34" charset="0"/>
              </a:rPr>
              <a:t>Squared</a:t>
            </a:r>
            <a:r>
              <a:rPr lang="es-MX" sz="2000" dirty="0">
                <a:latin typeface="Ancizar Sans" panose="020B0602040300000003" pitchFamily="34" charset="0"/>
              </a:rPr>
              <a:t> Error:</a:t>
            </a:r>
          </a:p>
        </p:txBody>
      </p:sp>
      <p:pic>
        <p:nvPicPr>
          <p:cNvPr id="6" name="Imagen 4">
            <a:extLst>
              <a:ext uri="{FF2B5EF4-FFF2-40B4-BE49-F238E27FC236}">
                <a16:creationId xmlns:a16="http://schemas.microsoft.com/office/drawing/2014/main" id="{D3A0416B-6C96-4D4C-8856-9B1A6D740FDF}"/>
              </a:ext>
            </a:extLst>
          </p:cNvPr>
          <p:cNvPicPr>
            <a:picLocks noChangeAspect="1"/>
          </p:cNvPicPr>
          <p:nvPr/>
        </p:nvPicPr>
        <p:blipFill>
          <a:blip r:embed="rId3"/>
          <a:stretch>
            <a:fillRect/>
          </a:stretch>
        </p:blipFill>
        <p:spPr>
          <a:xfrm>
            <a:off x="1796084" y="3031582"/>
            <a:ext cx="5528971" cy="3124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25957F05-509D-44FD-861E-339C846F6A96}"/>
              </a:ext>
            </a:extLst>
          </p:cNvPr>
          <p:cNvSpPr txBox="1"/>
          <p:nvPr/>
        </p:nvSpPr>
        <p:spPr>
          <a:xfrm>
            <a:off x="2768057" y="6229392"/>
            <a:ext cx="6456783" cy="276999"/>
          </a:xfrm>
          <a:prstGeom prst="rect">
            <a:avLst/>
          </a:prstGeom>
          <a:noFill/>
        </p:spPr>
        <p:txBody>
          <a:bodyPr wrap="square" rtlCol="0">
            <a:spAutoFit/>
          </a:bodyPr>
          <a:lstStyle/>
          <a:p>
            <a:r>
              <a:rPr lang="en-US" sz="1200" dirty="0">
                <a:latin typeface="Ancizar Sans" panose="020B0602040300000003" pitchFamily="34" charset="0"/>
              </a:rPr>
              <a:t>Figure  6. </a:t>
            </a:r>
            <a:r>
              <a:rPr lang="es-CO" sz="1200" dirty="0">
                <a:latin typeface="Ancizar Sans" panose="020B0602040300000003" pitchFamily="34" charset="0"/>
              </a:rPr>
              <a:t> </a:t>
            </a:r>
            <a:r>
              <a:rPr lang="es-CO" sz="1200" dirty="0" err="1">
                <a:latin typeface="Ancizar Sans" panose="020B0602040300000003" pitchFamily="34" charset="0"/>
              </a:rPr>
              <a:t>Structure</a:t>
            </a:r>
            <a:r>
              <a:rPr lang="es-CO" sz="1200" dirty="0">
                <a:latin typeface="Ancizar Sans" panose="020B0602040300000003" pitchFamily="34" charset="0"/>
              </a:rPr>
              <a:t> </a:t>
            </a:r>
            <a:r>
              <a:rPr lang="es-CO" sz="1200" dirty="0" err="1">
                <a:latin typeface="Ancizar Sans" panose="020B0602040300000003" pitchFamily="34" charset="0"/>
              </a:rPr>
              <a:t>of</a:t>
            </a:r>
            <a:r>
              <a:rPr lang="es-CO" sz="1200" dirty="0">
                <a:latin typeface="Ancizar Sans" panose="020B0602040300000003" pitchFamily="34" charset="0"/>
              </a:rPr>
              <a:t> </a:t>
            </a:r>
            <a:r>
              <a:rPr lang="es-CO" sz="1200" dirty="0" err="1">
                <a:latin typeface="Ancizar Sans" panose="020B0602040300000003" pitchFamily="34" charset="0"/>
              </a:rPr>
              <a:t>the</a:t>
            </a:r>
            <a:r>
              <a:rPr lang="es-CO" sz="1200" dirty="0">
                <a:latin typeface="Ancizar Sans" panose="020B0602040300000003" pitchFamily="34" charset="0"/>
              </a:rPr>
              <a:t> </a:t>
            </a:r>
            <a:r>
              <a:rPr lang="es-CO" sz="1200" dirty="0" err="1">
                <a:latin typeface="Ancizar Sans" panose="020B0602040300000003" pitchFamily="34" charset="0"/>
              </a:rPr>
              <a:t>proposed</a:t>
            </a:r>
            <a:r>
              <a:rPr lang="es-CO" sz="1200" dirty="0">
                <a:latin typeface="Ancizar Sans" panose="020B0602040300000003" pitchFamily="34" charset="0"/>
              </a:rPr>
              <a:t> neural </a:t>
            </a:r>
            <a:r>
              <a:rPr lang="es-CO" sz="1200" dirty="0" err="1">
                <a:latin typeface="Ancizar Sans" panose="020B0602040300000003" pitchFamily="34" charset="0"/>
              </a:rPr>
              <a:t>network</a:t>
            </a:r>
            <a:r>
              <a:rPr lang="es-CO" sz="1200" dirty="0">
                <a:latin typeface="Ancizar Sans" panose="020B0602040300000003" pitchFamily="34" charset="0"/>
              </a:rPr>
              <a:t>.</a:t>
            </a:r>
          </a:p>
        </p:txBody>
      </p:sp>
      <p:sp>
        <p:nvSpPr>
          <p:cNvPr id="3" name="Rectangle 2">
            <a:extLst>
              <a:ext uri="{FF2B5EF4-FFF2-40B4-BE49-F238E27FC236}">
                <a16:creationId xmlns:a16="http://schemas.microsoft.com/office/drawing/2014/main" id="{5C629D22-E0DB-4934-B935-3DDCD3AC1955}"/>
              </a:ext>
            </a:extLst>
          </p:cNvPr>
          <p:cNvSpPr/>
          <p:nvPr/>
        </p:nvSpPr>
        <p:spPr>
          <a:xfrm>
            <a:off x="2472267" y="5786033"/>
            <a:ext cx="787400" cy="313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2845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E41FD-6840-4CEA-8E33-E11BB5848715}"/>
              </a:ext>
            </a:extLst>
          </p:cNvPr>
          <p:cNvSpPr>
            <a:spLocks noGrp="1"/>
          </p:cNvSpPr>
          <p:nvPr>
            <p:ph type="title"/>
          </p:nvPr>
        </p:nvSpPr>
        <p:spPr>
          <a:xfrm>
            <a:off x="874628" y="206597"/>
            <a:ext cx="7167077" cy="1013927"/>
          </a:xfrm>
        </p:spPr>
        <p:txBody>
          <a:bodyPr/>
          <a:lstStyle/>
          <a:p>
            <a:r>
              <a:rPr lang="es-MX" b="1" dirty="0" err="1">
                <a:effectLst>
                  <a:outerShdw blurRad="38100" dist="38100" dir="2700000" algn="tl">
                    <a:srgbClr val="000000">
                      <a:alpha val="43137"/>
                    </a:srgbClr>
                  </a:outerShdw>
                </a:effectLst>
              </a:rPr>
              <a:t>Results</a:t>
            </a:r>
            <a:r>
              <a:rPr lang="es-MX" b="1" dirty="0">
                <a:effectLst>
                  <a:outerShdw blurRad="38100" dist="38100" dir="2700000" algn="tl">
                    <a:srgbClr val="000000">
                      <a:alpha val="43137"/>
                    </a:srgbClr>
                  </a:outerShdw>
                </a:effectLst>
              </a:rPr>
              <a:t> </a:t>
            </a:r>
            <a:endParaRPr lang="es-CO" b="1" dirty="0">
              <a:effectLst>
                <a:outerShdw blurRad="38100" dist="38100" dir="2700000" algn="tl">
                  <a:srgbClr val="000000">
                    <a:alpha val="43137"/>
                  </a:srgbClr>
                </a:outerShdw>
              </a:effectLst>
            </a:endParaRPr>
          </a:p>
        </p:txBody>
      </p:sp>
      <p:pic>
        <p:nvPicPr>
          <p:cNvPr id="5" name="Imagen 4">
            <a:extLst>
              <a:ext uri="{FF2B5EF4-FFF2-40B4-BE49-F238E27FC236}">
                <a16:creationId xmlns:a16="http://schemas.microsoft.com/office/drawing/2014/main" id="{FFD2DB2A-2FF1-4F2B-B4E9-E85C804E3AD0}"/>
              </a:ext>
            </a:extLst>
          </p:cNvPr>
          <p:cNvPicPr>
            <a:picLocks noChangeAspect="1"/>
          </p:cNvPicPr>
          <p:nvPr/>
        </p:nvPicPr>
        <p:blipFill>
          <a:blip r:embed="rId3"/>
          <a:stretch>
            <a:fillRect/>
          </a:stretch>
        </p:blipFill>
        <p:spPr>
          <a:xfrm>
            <a:off x="0" y="33257"/>
            <a:ext cx="833099" cy="680304"/>
          </a:xfrm>
          <a:prstGeom prst="rect">
            <a:avLst/>
          </a:prstGeom>
        </p:spPr>
      </p:pic>
      <p:pic>
        <p:nvPicPr>
          <p:cNvPr id="7" name="Imagen 6">
            <a:extLst>
              <a:ext uri="{FF2B5EF4-FFF2-40B4-BE49-F238E27FC236}">
                <a16:creationId xmlns:a16="http://schemas.microsoft.com/office/drawing/2014/main" id="{C3B71AEE-5605-49A3-9C0D-8F800237D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68" y="1791432"/>
            <a:ext cx="4130398" cy="2827265"/>
          </a:xfrm>
          <a:prstGeom prst="rect">
            <a:avLst/>
          </a:prstGeom>
        </p:spPr>
      </p:pic>
      <p:pic>
        <p:nvPicPr>
          <p:cNvPr id="11" name="Imagen 10">
            <a:extLst>
              <a:ext uri="{FF2B5EF4-FFF2-40B4-BE49-F238E27FC236}">
                <a16:creationId xmlns:a16="http://schemas.microsoft.com/office/drawing/2014/main" id="{88D069DF-1F04-4644-A34A-5A4DCB913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299" y="1758775"/>
            <a:ext cx="4016088" cy="2850127"/>
          </a:xfrm>
          <a:prstGeom prst="rect">
            <a:avLst/>
          </a:prstGeom>
        </p:spPr>
      </p:pic>
      <p:sp>
        <p:nvSpPr>
          <p:cNvPr id="12" name="CuadroTexto 11">
            <a:extLst>
              <a:ext uri="{FF2B5EF4-FFF2-40B4-BE49-F238E27FC236}">
                <a16:creationId xmlns:a16="http://schemas.microsoft.com/office/drawing/2014/main" id="{02417DC1-F499-4881-962F-30A94E5E82ED}"/>
              </a:ext>
            </a:extLst>
          </p:cNvPr>
          <p:cNvSpPr txBox="1"/>
          <p:nvPr/>
        </p:nvSpPr>
        <p:spPr>
          <a:xfrm>
            <a:off x="609599" y="4608902"/>
            <a:ext cx="3640667" cy="369332"/>
          </a:xfrm>
          <a:prstGeom prst="rect">
            <a:avLst/>
          </a:prstGeom>
          <a:noFill/>
        </p:spPr>
        <p:txBody>
          <a:bodyPr wrap="square" rtlCol="0">
            <a:spAutoFit/>
          </a:bodyPr>
          <a:lstStyle/>
          <a:p>
            <a:r>
              <a:rPr lang="es-MX" dirty="0"/>
              <a:t>a. RMSE: 0</a:t>
            </a:r>
            <a:r>
              <a:rPr lang="es-CO" dirty="0"/>
              <a:t>.00958</a:t>
            </a:r>
          </a:p>
        </p:txBody>
      </p:sp>
      <p:sp>
        <p:nvSpPr>
          <p:cNvPr id="13" name="CuadroTexto 12">
            <a:extLst>
              <a:ext uri="{FF2B5EF4-FFF2-40B4-BE49-F238E27FC236}">
                <a16:creationId xmlns:a16="http://schemas.microsoft.com/office/drawing/2014/main" id="{4066C102-31D4-48EA-B8CA-828381671408}"/>
              </a:ext>
            </a:extLst>
          </p:cNvPr>
          <p:cNvSpPr txBox="1"/>
          <p:nvPr/>
        </p:nvSpPr>
        <p:spPr>
          <a:xfrm>
            <a:off x="6062134" y="4608902"/>
            <a:ext cx="3276600" cy="369332"/>
          </a:xfrm>
          <a:prstGeom prst="rect">
            <a:avLst/>
          </a:prstGeom>
          <a:noFill/>
        </p:spPr>
        <p:txBody>
          <a:bodyPr wrap="square" rtlCol="0">
            <a:spAutoFit/>
          </a:bodyPr>
          <a:lstStyle/>
          <a:p>
            <a:r>
              <a:rPr lang="es-MX" dirty="0"/>
              <a:t>b. RMSE: 0</a:t>
            </a:r>
            <a:r>
              <a:rPr lang="es-CO" dirty="0"/>
              <a:t>.00671</a:t>
            </a:r>
          </a:p>
        </p:txBody>
      </p:sp>
      <p:sp>
        <p:nvSpPr>
          <p:cNvPr id="14" name="CuadroTexto 13">
            <a:extLst>
              <a:ext uri="{FF2B5EF4-FFF2-40B4-BE49-F238E27FC236}">
                <a16:creationId xmlns:a16="http://schemas.microsoft.com/office/drawing/2014/main" id="{E63493E2-1DD8-472C-9412-464E689EB1D1}"/>
              </a:ext>
            </a:extLst>
          </p:cNvPr>
          <p:cNvSpPr txBox="1"/>
          <p:nvPr/>
        </p:nvSpPr>
        <p:spPr>
          <a:xfrm>
            <a:off x="724605" y="5080362"/>
            <a:ext cx="8091627" cy="276999"/>
          </a:xfrm>
          <a:prstGeom prst="rect">
            <a:avLst/>
          </a:prstGeom>
          <a:noFill/>
        </p:spPr>
        <p:txBody>
          <a:bodyPr wrap="square" rtlCol="0">
            <a:spAutoFit/>
          </a:bodyPr>
          <a:lstStyle/>
          <a:p>
            <a:r>
              <a:rPr lang="en-US" sz="1200" dirty="0">
                <a:latin typeface="Ancizar Sans" panose="020B0602040300000003" pitchFamily="34" charset="0"/>
              </a:rPr>
              <a:t>Figure 7 . Neural network performance on a validation subset of 41 weeks: </a:t>
            </a:r>
            <a:r>
              <a:rPr lang="en-US" sz="1200" b="1" dirty="0">
                <a:latin typeface="Ancizar Sans" panose="020B0602040300000003" pitchFamily="34" charset="0"/>
              </a:rPr>
              <a:t>a)</a:t>
            </a:r>
            <a:r>
              <a:rPr lang="en-US" sz="1200" dirty="0">
                <a:latin typeface="Ancizar Sans" panose="020B0602040300000003" pitchFamily="34" charset="0"/>
              </a:rPr>
              <a:t> confirmed and probable, </a:t>
            </a:r>
            <a:r>
              <a:rPr lang="en-US" sz="1200" b="1" dirty="0">
                <a:latin typeface="Ancizar Sans" panose="020B0602040300000003" pitchFamily="34" charset="0"/>
              </a:rPr>
              <a:t>b) </a:t>
            </a:r>
            <a:r>
              <a:rPr lang="en-US" sz="1200" dirty="0">
                <a:latin typeface="Ancizar Sans" panose="020B0602040300000003" pitchFamily="34" charset="0"/>
              </a:rPr>
              <a:t>confirmed cases only. </a:t>
            </a:r>
            <a:endParaRPr lang="es-CO" sz="1200" dirty="0">
              <a:latin typeface="Ancizar Sans" panose="020B0602040300000003" pitchFamily="34" charset="0"/>
            </a:endParaRPr>
          </a:p>
        </p:txBody>
      </p:sp>
    </p:spTree>
    <p:extLst>
      <p:ext uri="{BB962C8B-B14F-4D97-AF65-F5344CB8AC3E}">
        <p14:creationId xmlns:p14="http://schemas.microsoft.com/office/powerpoint/2010/main" val="133679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pic>
        <p:nvPicPr>
          <p:cNvPr id="7" name="Imagen 6">
            <a:extLst>
              <a:ext uri="{FF2B5EF4-FFF2-40B4-BE49-F238E27FC236}">
                <a16:creationId xmlns:a16="http://schemas.microsoft.com/office/drawing/2014/main" id="{3C0625CD-2CDF-4BFD-B43B-B3BAE7E70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168" y="1166874"/>
            <a:ext cx="6550152" cy="4231592"/>
          </a:xfrm>
          <a:prstGeom prst="rect">
            <a:avLst/>
          </a:prstGeom>
        </p:spPr>
      </p:pic>
      <p:sp>
        <p:nvSpPr>
          <p:cNvPr id="10" name="Título 1">
            <a:extLst>
              <a:ext uri="{FF2B5EF4-FFF2-40B4-BE49-F238E27FC236}">
                <a16:creationId xmlns:a16="http://schemas.microsoft.com/office/drawing/2014/main" id="{CA7ADE4C-C169-4441-9EA1-211E5A95D1FD}"/>
              </a:ext>
            </a:extLst>
          </p:cNvPr>
          <p:cNvSpPr>
            <a:spLocks noGrp="1"/>
          </p:cNvSpPr>
          <p:nvPr>
            <p:ph type="title"/>
          </p:nvPr>
        </p:nvSpPr>
        <p:spPr>
          <a:xfrm>
            <a:off x="868680" y="164531"/>
            <a:ext cx="7282437" cy="1098059"/>
          </a:xfrm>
        </p:spPr>
        <p:txBody>
          <a:bodyPr/>
          <a:lstStyle/>
          <a:p>
            <a:r>
              <a:rPr lang="es-MX" b="1" dirty="0" err="1">
                <a:latin typeface="Ancizar Sans" panose="020B0602040300000003" pitchFamily="34" charset="0"/>
              </a:rPr>
              <a:t>Results</a:t>
            </a:r>
            <a:r>
              <a:rPr lang="es-MX" b="1" dirty="0">
                <a:latin typeface="Ancizar Sans" panose="020B0602040300000003" pitchFamily="34" charset="0"/>
              </a:rPr>
              <a:t> </a:t>
            </a:r>
            <a:endParaRPr lang="es-CO" b="1" dirty="0">
              <a:latin typeface="Ancizar Sans" panose="020B0602040300000003" pitchFamily="34" charset="0"/>
            </a:endParaRPr>
          </a:p>
        </p:txBody>
      </p:sp>
      <p:sp>
        <p:nvSpPr>
          <p:cNvPr id="11" name="CuadroTexto 10">
            <a:extLst>
              <a:ext uri="{FF2B5EF4-FFF2-40B4-BE49-F238E27FC236}">
                <a16:creationId xmlns:a16="http://schemas.microsoft.com/office/drawing/2014/main" id="{EFA42EB9-CEE7-45BA-90BC-EF9598B30E0F}"/>
              </a:ext>
            </a:extLst>
          </p:cNvPr>
          <p:cNvSpPr txBox="1"/>
          <p:nvPr/>
        </p:nvSpPr>
        <p:spPr>
          <a:xfrm>
            <a:off x="2947006" y="5398466"/>
            <a:ext cx="8091627" cy="276999"/>
          </a:xfrm>
          <a:prstGeom prst="rect">
            <a:avLst/>
          </a:prstGeom>
          <a:noFill/>
        </p:spPr>
        <p:txBody>
          <a:bodyPr wrap="square" rtlCol="0">
            <a:spAutoFit/>
          </a:bodyPr>
          <a:lstStyle/>
          <a:p>
            <a:r>
              <a:rPr lang="en-US" sz="1200" dirty="0">
                <a:latin typeface="Ancizar Sans" panose="020B0602040300000003" pitchFamily="34" charset="0"/>
              </a:rPr>
              <a:t>Figure  8. MLP performance for several lag values. </a:t>
            </a:r>
            <a:endParaRPr lang="es-CO" sz="1200" dirty="0">
              <a:latin typeface="Ancizar Sans" panose="020B0602040300000003" pitchFamily="34" charset="0"/>
            </a:endParaRPr>
          </a:p>
        </p:txBody>
      </p:sp>
    </p:spTree>
    <p:extLst>
      <p:ext uri="{BB962C8B-B14F-4D97-AF65-F5344CB8AC3E}">
        <p14:creationId xmlns:p14="http://schemas.microsoft.com/office/powerpoint/2010/main" val="316557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sp>
        <p:nvSpPr>
          <p:cNvPr id="10" name="Título 1">
            <a:extLst>
              <a:ext uri="{FF2B5EF4-FFF2-40B4-BE49-F238E27FC236}">
                <a16:creationId xmlns:a16="http://schemas.microsoft.com/office/drawing/2014/main" id="{CA7ADE4C-C169-4441-9EA1-211E5A95D1FD}"/>
              </a:ext>
            </a:extLst>
          </p:cNvPr>
          <p:cNvSpPr>
            <a:spLocks noGrp="1"/>
          </p:cNvSpPr>
          <p:nvPr>
            <p:ph type="title"/>
          </p:nvPr>
        </p:nvSpPr>
        <p:spPr>
          <a:xfrm>
            <a:off x="868680" y="164531"/>
            <a:ext cx="7282437" cy="1098059"/>
          </a:xfrm>
        </p:spPr>
        <p:txBody>
          <a:bodyPr/>
          <a:lstStyle/>
          <a:p>
            <a:r>
              <a:rPr lang="es-MX" b="1" dirty="0" err="1">
                <a:latin typeface="Ancizar Sans" panose="020B0602040300000003" pitchFamily="34" charset="0"/>
              </a:rPr>
              <a:t>Results</a:t>
            </a:r>
            <a:r>
              <a:rPr lang="es-MX" b="1" dirty="0">
                <a:latin typeface="Ancizar Sans" panose="020B0602040300000003" pitchFamily="34" charset="0"/>
              </a:rPr>
              <a:t> </a:t>
            </a:r>
            <a:endParaRPr lang="es-CO" b="1" dirty="0">
              <a:latin typeface="Ancizar Sans" panose="020B0602040300000003" pitchFamily="34" charset="0"/>
            </a:endParaRPr>
          </a:p>
        </p:txBody>
      </p:sp>
      <p:pic>
        <p:nvPicPr>
          <p:cNvPr id="6" name="Picture 5">
            <a:extLst>
              <a:ext uri="{FF2B5EF4-FFF2-40B4-BE49-F238E27FC236}">
                <a16:creationId xmlns:a16="http://schemas.microsoft.com/office/drawing/2014/main" id="{954A8019-5C45-4A68-95C1-D6F230AACFA0}"/>
              </a:ext>
            </a:extLst>
          </p:cNvPr>
          <p:cNvPicPr>
            <a:picLocks noChangeAspect="1"/>
          </p:cNvPicPr>
          <p:nvPr/>
        </p:nvPicPr>
        <p:blipFill rotWithShape="1">
          <a:blip r:embed="rId3"/>
          <a:srcRect l="61471" t="52179" r="18333" b="30171"/>
          <a:stretch/>
        </p:blipFill>
        <p:spPr>
          <a:xfrm>
            <a:off x="2119493" y="2141916"/>
            <a:ext cx="4853418" cy="2385852"/>
          </a:xfrm>
          <a:prstGeom prst="rect">
            <a:avLst/>
          </a:prstGeom>
        </p:spPr>
      </p:pic>
      <p:sp>
        <p:nvSpPr>
          <p:cNvPr id="8" name="CuadroTexto 8">
            <a:extLst>
              <a:ext uri="{FF2B5EF4-FFF2-40B4-BE49-F238E27FC236}">
                <a16:creationId xmlns:a16="http://schemas.microsoft.com/office/drawing/2014/main" id="{399487E5-354D-4283-9285-BD6ECC3BE4AA}"/>
              </a:ext>
            </a:extLst>
          </p:cNvPr>
          <p:cNvSpPr txBox="1"/>
          <p:nvPr/>
        </p:nvSpPr>
        <p:spPr>
          <a:xfrm>
            <a:off x="3043320" y="4628171"/>
            <a:ext cx="6456783" cy="276999"/>
          </a:xfrm>
          <a:prstGeom prst="rect">
            <a:avLst/>
          </a:prstGeom>
          <a:noFill/>
        </p:spPr>
        <p:txBody>
          <a:bodyPr wrap="square" rtlCol="0">
            <a:spAutoFit/>
          </a:bodyPr>
          <a:lstStyle/>
          <a:p>
            <a:r>
              <a:rPr lang="en-US" sz="1200" dirty="0">
                <a:latin typeface="Ancizar Sans" panose="020B0602040300000003" pitchFamily="34" charset="0"/>
              </a:rPr>
              <a:t>Table 3. Network performance for several lag values. </a:t>
            </a:r>
            <a:endParaRPr lang="es-CO" sz="1200" dirty="0">
              <a:latin typeface="Ancizar Sans" panose="020B0602040300000003" pitchFamily="34" charset="0"/>
            </a:endParaRPr>
          </a:p>
        </p:txBody>
      </p:sp>
    </p:spTree>
    <p:extLst>
      <p:ext uri="{BB962C8B-B14F-4D97-AF65-F5344CB8AC3E}">
        <p14:creationId xmlns:p14="http://schemas.microsoft.com/office/powerpoint/2010/main" val="10776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33099" y="195072"/>
            <a:ext cx="7406640" cy="1356360"/>
          </a:xfrm>
        </p:spPr>
        <p:txBody>
          <a:bodyPr/>
          <a:lstStyle/>
          <a:p>
            <a:r>
              <a:rPr lang="es-MX" b="1" dirty="0" err="1">
                <a:latin typeface="Ancizar Sans" panose="020B0602040300000003" pitchFamily="34" charset="0"/>
              </a:rPr>
              <a:t>Conclusions</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745469" y="1801367"/>
            <a:ext cx="7494270" cy="3782569"/>
          </a:xfrm>
        </p:spPr>
        <p:txBody>
          <a:bodyPr/>
          <a:lstStyle/>
          <a:p>
            <a:r>
              <a:rPr lang="en-US" dirty="0"/>
              <a:t>ANN-based forecasting for time series shows a trend for correct forecasts for the first weeks of the validation data, with a deterioration in precision as we tried to forecast dengue cases for further weeks.</a:t>
            </a:r>
          </a:p>
          <a:p>
            <a:endParaRPr lang="en-US" dirty="0"/>
          </a:p>
          <a:p>
            <a:r>
              <a:rPr lang="en-US" dirty="0"/>
              <a:t>Using confirmed data only is preferable, since probable cases often contain “noise” in the form of miss-labeled cases of other diseases such as zika and chikungunya.</a:t>
            </a:r>
          </a:p>
          <a:p>
            <a:endParaRPr lang="en-US" dirty="0"/>
          </a:p>
          <a:p>
            <a:r>
              <a:rPr lang="en-US" dirty="0"/>
              <a:t>Albeit the available data was enough for producing a good fit, it is clear that the limited amount of data has an impact on the kind of patterns the network can discover.</a:t>
            </a:r>
          </a:p>
          <a:p>
            <a:endParaRPr lang="es-CO" dirty="0"/>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spTree>
    <p:extLst>
      <p:ext uri="{BB962C8B-B14F-4D97-AF65-F5344CB8AC3E}">
        <p14:creationId xmlns:p14="http://schemas.microsoft.com/office/powerpoint/2010/main" val="3766290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33099" y="195072"/>
            <a:ext cx="7406640" cy="1356360"/>
          </a:xfrm>
        </p:spPr>
        <p:txBody>
          <a:bodyPr/>
          <a:lstStyle/>
          <a:p>
            <a:r>
              <a:rPr lang="es-MX" b="1" dirty="0">
                <a:latin typeface="Ancizar Sans" panose="020B0602040300000003" pitchFamily="34" charset="0"/>
              </a:rPr>
              <a:t>Future </a:t>
            </a:r>
            <a:r>
              <a:rPr lang="es-MX" b="1" dirty="0" err="1">
                <a:latin typeface="Ancizar Sans" panose="020B0602040300000003" pitchFamily="34" charset="0"/>
              </a:rPr>
              <a:t>work</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745469" y="1801367"/>
            <a:ext cx="7494270" cy="3782569"/>
          </a:xfrm>
        </p:spPr>
        <p:txBody>
          <a:bodyPr>
            <a:normAutofit/>
          </a:bodyPr>
          <a:lstStyle/>
          <a:p>
            <a:r>
              <a:rPr lang="es-CO" dirty="0" err="1"/>
              <a:t>We</a:t>
            </a:r>
            <a:r>
              <a:rPr lang="es-CO" dirty="0"/>
              <a:t> </a:t>
            </a:r>
            <a:r>
              <a:rPr lang="es-CO" dirty="0" err="1"/>
              <a:t>suggest</a:t>
            </a:r>
            <a:r>
              <a:rPr lang="es-CO" dirty="0"/>
              <a:t> </a:t>
            </a:r>
            <a:r>
              <a:rPr lang="es-CO" dirty="0" err="1"/>
              <a:t>using</a:t>
            </a:r>
            <a:r>
              <a:rPr lang="es-CO" dirty="0"/>
              <a:t> </a:t>
            </a:r>
            <a:r>
              <a:rPr lang="es-CO" dirty="0" err="1"/>
              <a:t>recurrent</a:t>
            </a:r>
            <a:r>
              <a:rPr lang="es-CO" dirty="0"/>
              <a:t> neural </a:t>
            </a:r>
            <a:r>
              <a:rPr lang="es-CO" dirty="0" err="1"/>
              <a:t>networks</a:t>
            </a:r>
            <a:r>
              <a:rPr lang="es-CO" dirty="0"/>
              <a:t> </a:t>
            </a:r>
            <a:r>
              <a:rPr lang="es-CO" dirty="0" err="1"/>
              <a:t>for</a:t>
            </a:r>
            <a:r>
              <a:rPr lang="es-CO" dirty="0"/>
              <a:t> </a:t>
            </a:r>
            <a:r>
              <a:rPr lang="es-CO" dirty="0" err="1"/>
              <a:t>better</a:t>
            </a:r>
            <a:r>
              <a:rPr lang="es-CO" dirty="0"/>
              <a:t> </a:t>
            </a:r>
            <a:r>
              <a:rPr lang="es-CO" dirty="0" err="1"/>
              <a:t>modeling</a:t>
            </a:r>
            <a:r>
              <a:rPr lang="es-CO" dirty="0"/>
              <a:t> </a:t>
            </a:r>
            <a:r>
              <a:rPr lang="es-CO" dirty="0" err="1"/>
              <a:t>the</a:t>
            </a:r>
            <a:r>
              <a:rPr lang="es-CO" dirty="0"/>
              <a:t> temporal </a:t>
            </a:r>
            <a:r>
              <a:rPr lang="es-CO" dirty="0" err="1"/>
              <a:t>dependencies</a:t>
            </a:r>
            <a:r>
              <a:rPr lang="es-CO" dirty="0"/>
              <a:t> </a:t>
            </a:r>
            <a:r>
              <a:rPr lang="es-CO" dirty="0" err="1"/>
              <a:t>between</a:t>
            </a:r>
            <a:r>
              <a:rPr lang="es-CO" dirty="0"/>
              <a:t> </a:t>
            </a:r>
            <a:r>
              <a:rPr lang="es-CO" dirty="0" err="1"/>
              <a:t>the</a:t>
            </a:r>
            <a:r>
              <a:rPr lang="es-CO" dirty="0"/>
              <a:t> variables.</a:t>
            </a:r>
          </a:p>
          <a:p>
            <a:endParaRPr lang="es-CO" dirty="0"/>
          </a:p>
          <a:p>
            <a:r>
              <a:rPr lang="en-US" dirty="0"/>
              <a:t>It is important to identify other types of variables which could be incorporated into the model, as well as new variables based on existing data. </a:t>
            </a:r>
          </a:p>
          <a:p>
            <a:endParaRPr lang="es-CO" dirty="0"/>
          </a:p>
          <a:p>
            <a:r>
              <a:rPr lang="en-US" dirty="0"/>
              <a:t>More granularity in forecasting could be attained with daily reports. However, SIVIGILA only produces weekly reports. This can be addressed by using data from fever clinics in several Colombian cities, which can generate confirmed dengue case data with a daily frequency.</a:t>
            </a:r>
          </a:p>
          <a:p>
            <a:endParaRPr lang="en-US" dirty="0"/>
          </a:p>
          <a:p>
            <a:endParaRPr lang="es-CO" dirty="0"/>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spTree>
    <p:extLst>
      <p:ext uri="{BB962C8B-B14F-4D97-AF65-F5344CB8AC3E}">
        <p14:creationId xmlns:p14="http://schemas.microsoft.com/office/powerpoint/2010/main" val="146399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68680" y="171061"/>
            <a:ext cx="7406640" cy="1356360"/>
          </a:xfrm>
        </p:spPr>
        <p:txBody>
          <a:bodyPr/>
          <a:lstStyle/>
          <a:p>
            <a:r>
              <a:rPr lang="es-MX" b="1" dirty="0" err="1">
                <a:latin typeface="Ancizar Sans" panose="020B0602040300000003" pitchFamily="34" charset="0"/>
              </a:rPr>
              <a:t>References</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661307" y="1527421"/>
            <a:ext cx="8090807" cy="4350865"/>
          </a:xfrm>
        </p:spPr>
        <p:txBody>
          <a:bodyPr/>
          <a:lstStyle/>
          <a:p>
            <a:r>
              <a:rPr lang="es-MX" dirty="0"/>
              <a:t> </a:t>
            </a:r>
            <a:r>
              <a:rPr lang="es-CO" dirty="0"/>
              <a:t>Parra, B., Rengifo, G., </a:t>
            </a:r>
            <a:r>
              <a:rPr lang="es-CO" dirty="0" err="1"/>
              <a:t>Mendez</a:t>
            </a:r>
            <a:r>
              <a:rPr lang="es-CO" dirty="0"/>
              <a:t>, F., Burbano, M. E., Arias, J. F., Muñoz, J., and Barreto, M., “Human and Mosquito </a:t>
            </a:r>
            <a:r>
              <a:rPr lang="es-CO" dirty="0" err="1"/>
              <a:t>Infections</a:t>
            </a:r>
            <a:r>
              <a:rPr lang="es-CO" dirty="0"/>
              <a:t> </a:t>
            </a:r>
            <a:r>
              <a:rPr lang="es-CO" dirty="0" err="1"/>
              <a:t>By</a:t>
            </a:r>
            <a:r>
              <a:rPr lang="es-CO" dirty="0"/>
              <a:t> Dengue </a:t>
            </a:r>
            <a:r>
              <a:rPr lang="es-CO" dirty="0" err="1"/>
              <a:t>Viruses</a:t>
            </a:r>
            <a:r>
              <a:rPr lang="es-CO" dirty="0"/>
              <a:t> </a:t>
            </a:r>
            <a:r>
              <a:rPr lang="es-CO" dirty="0" err="1"/>
              <a:t>During</a:t>
            </a:r>
            <a:r>
              <a:rPr lang="es-CO" dirty="0"/>
              <a:t> and After </a:t>
            </a:r>
            <a:r>
              <a:rPr lang="es-CO" dirty="0" err="1"/>
              <a:t>Epidemics</a:t>
            </a:r>
            <a:r>
              <a:rPr lang="es-CO" dirty="0"/>
              <a:t> in a Dengue–</a:t>
            </a:r>
            <a:r>
              <a:rPr lang="es-CO" dirty="0" err="1"/>
              <a:t>Endemic</a:t>
            </a:r>
            <a:r>
              <a:rPr lang="es-CO" dirty="0"/>
              <a:t> </a:t>
            </a:r>
            <a:r>
              <a:rPr lang="es-CO" dirty="0" err="1"/>
              <a:t>Region</a:t>
            </a:r>
            <a:r>
              <a:rPr lang="es-CO" dirty="0"/>
              <a:t> </a:t>
            </a:r>
            <a:r>
              <a:rPr lang="es-CO" dirty="0" err="1"/>
              <a:t>of</a:t>
            </a:r>
            <a:r>
              <a:rPr lang="es-CO" dirty="0"/>
              <a:t> Colombia,” </a:t>
            </a:r>
            <a:r>
              <a:rPr lang="es-CO" dirty="0" err="1"/>
              <a:t>The</a:t>
            </a:r>
            <a:r>
              <a:rPr lang="es-CO" dirty="0"/>
              <a:t> American </a:t>
            </a:r>
            <a:r>
              <a:rPr lang="es-CO" dirty="0" err="1"/>
              <a:t>Journal</a:t>
            </a:r>
            <a:r>
              <a:rPr lang="es-CO" dirty="0"/>
              <a:t> </a:t>
            </a:r>
            <a:r>
              <a:rPr lang="es-CO" dirty="0" err="1"/>
              <a:t>of</a:t>
            </a:r>
            <a:r>
              <a:rPr lang="es-CO" dirty="0"/>
              <a:t> Tropical Medicine and </a:t>
            </a:r>
            <a:r>
              <a:rPr lang="es-CO" dirty="0" err="1"/>
              <a:t>Hygiene</a:t>
            </a:r>
            <a:r>
              <a:rPr lang="es-CO" dirty="0"/>
              <a:t> 74(4), 678–683 (2018).</a:t>
            </a:r>
          </a:p>
          <a:p>
            <a:r>
              <a:rPr lang="es-MX" dirty="0"/>
              <a:t> </a:t>
            </a:r>
            <a:r>
              <a:rPr lang="en-US" dirty="0"/>
              <a:t>Peña-García, V. H. and </a:t>
            </a:r>
            <a:r>
              <a:rPr lang="en-US" dirty="0" err="1"/>
              <a:t>Triana</a:t>
            </a:r>
            <a:r>
              <a:rPr lang="en-US" dirty="0"/>
              <a:t>-Chávez, O., “Estimating Effects of Temperature on Dengue Transmission in Colombian Cities,” Annals of Global Health 83(3-4), 509–518 (2017).</a:t>
            </a:r>
          </a:p>
          <a:p>
            <a:r>
              <a:rPr lang="es-MX" dirty="0"/>
              <a:t>Ortiz, C., Rúa-Uribe, G. L., and Rojas, C. A., “Conocimientos , prácticas y aspectos entomológicos del dengue en Medellín , Colombia : un estudio comparativo entre barrios con alta y baja incidencia,” (2018).</a:t>
            </a:r>
            <a:endParaRPr lang="es-CO" dirty="0"/>
          </a:p>
          <a:p>
            <a:r>
              <a:rPr lang="es-MX" dirty="0"/>
              <a:t> </a:t>
            </a:r>
            <a:r>
              <a:rPr lang="es-CO" dirty="0"/>
              <a:t>Arboleda, S., Jaramillo, N., and Peterson, A. T., “</a:t>
            </a:r>
            <a:r>
              <a:rPr lang="es-CO" dirty="0" err="1"/>
              <a:t>Spatial</a:t>
            </a:r>
            <a:r>
              <a:rPr lang="es-CO" dirty="0"/>
              <a:t> and temporal </a:t>
            </a:r>
            <a:r>
              <a:rPr lang="es-CO" dirty="0" err="1"/>
              <a:t>dynamics</a:t>
            </a:r>
            <a:r>
              <a:rPr lang="es-CO" dirty="0"/>
              <a:t> </a:t>
            </a:r>
            <a:r>
              <a:rPr lang="es-CO" dirty="0" err="1"/>
              <a:t>of</a:t>
            </a:r>
            <a:r>
              <a:rPr lang="es-CO" dirty="0"/>
              <a:t> Aedes </a:t>
            </a:r>
            <a:r>
              <a:rPr lang="es-CO" dirty="0" err="1"/>
              <a:t>aegypti</a:t>
            </a:r>
            <a:r>
              <a:rPr lang="es-CO" dirty="0"/>
              <a:t> larval </a:t>
            </a:r>
            <a:r>
              <a:rPr lang="es-CO" dirty="0" err="1"/>
              <a:t>sites</a:t>
            </a:r>
            <a:r>
              <a:rPr lang="es-CO" dirty="0"/>
              <a:t> in Bello , Colombia,” 37(1), 37–48 (2011).</a:t>
            </a:r>
          </a:p>
          <a:p>
            <a:r>
              <a:rPr lang="es-MX" dirty="0"/>
              <a:t> </a:t>
            </a:r>
            <a:r>
              <a:rPr lang="es-CO" dirty="0"/>
              <a:t>Arboleda, S., Jaramillo-o, N., and Peterson, A. T., “</a:t>
            </a:r>
            <a:r>
              <a:rPr lang="es-CO" dirty="0" err="1"/>
              <a:t>Mapping</a:t>
            </a:r>
            <a:r>
              <a:rPr lang="es-CO" dirty="0"/>
              <a:t> </a:t>
            </a:r>
            <a:r>
              <a:rPr lang="es-CO" dirty="0" err="1"/>
              <a:t>Environmental</a:t>
            </a:r>
            <a:r>
              <a:rPr lang="es-CO" dirty="0"/>
              <a:t> </a:t>
            </a:r>
            <a:r>
              <a:rPr lang="es-CO" dirty="0" err="1"/>
              <a:t>Dimensions</a:t>
            </a:r>
            <a:r>
              <a:rPr lang="es-CO" dirty="0"/>
              <a:t> </a:t>
            </a:r>
            <a:r>
              <a:rPr lang="es-CO" dirty="0" err="1"/>
              <a:t>of</a:t>
            </a:r>
            <a:r>
              <a:rPr lang="es-CO" dirty="0"/>
              <a:t> Dengue </a:t>
            </a:r>
            <a:r>
              <a:rPr lang="es-CO" dirty="0" err="1"/>
              <a:t>Fever</a:t>
            </a:r>
            <a:r>
              <a:rPr lang="es-CO" dirty="0"/>
              <a:t> </a:t>
            </a:r>
            <a:r>
              <a:rPr lang="es-CO" dirty="0" err="1"/>
              <a:t>Transmission</a:t>
            </a:r>
            <a:r>
              <a:rPr lang="es-CO" dirty="0"/>
              <a:t> </a:t>
            </a:r>
            <a:r>
              <a:rPr lang="es-CO" dirty="0" err="1"/>
              <a:t>Risk</a:t>
            </a:r>
            <a:r>
              <a:rPr lang="es-CO" dirty="0"/>
              <a:t> in </a:t>
            </a:r>
            <a:r>
              <a:rPr lang="es-CO" dirty="0" err="1"/>
              <a:t>the</a:t>
            </a:r>
            <a:r>
              <a:rPr lang="es-CO" dirty="0"/>
              <a:t> </a:t>
            </a:r>
            <a:r>
              <a:rPr lang="es-CO" dirty="0" err="1"/>
              <a:t>Aburr´a</a:t>
            </a:r>
            <a:r>
              <a:rPr lang="es-CO" dirty="0"/>
              <a:t> Valley , Colombia,” 3040–3055 (2009).</a:t>
            </a:r>
          </a:p>
          <a:p>
            <a:r>
              <a:rPr lang="es-MX" dirty="0"/>
              <a:t> </a:t>
            </a:r>
            <a:r>
              <a:rPr lang="en-US" dirty="0" err="1"/>
              <a:t>Aburas</a:t>
            </a:r>
            <a:r>
              <a:rPr lang="en-US" dirty="0"/>
              <a:t>, H. M., </a:t>
            </a:r>
            <a:r>
              <a:rPr lang="en-US" dirty="0" err="1"/>
              <a:t>Cetiner</a:t>
            </a:r>
            <a:r>
              <a:rPr lang="en-US" dirty="0"/>
              <a:t>, B. G., and Sari, M., “Dengue confirmed-cases prediction : A neural network model,” Expert Systems With Applications 37(6), 4256–4260 (2010).</a:t>
            </a:r>
            <a:endParaRPr lang="es-CO" dirty="0"/>
          </a:p>
          <a:p>
            <a:endParaRPr lang="es-MX" dirty="0"/>
          </a:p>
          <a:p>
            <a:endParaRPr lang="es-CO" dirty="0"/>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spTree>
    <p:extLst>
      <p:ext uri="{BB962C8B-B14F-4D97-AF65-F5344CB8AC3E}">
        <p14:creationId xmlns:p14="http://schemas.microsoft.com/office/powerpoint/2010/main" val="61877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68680" y="171061"/>
            <a:ext cx="7406640" cy="1356360"/>
          </a:xfrm>
        </p:spPr>
        <p:txBody>
          <a:bodyPr/>
          <a:lstStyle/>
          <a:p>
            <a:r>
              <a:rPr lang="es-MX" b="1" dirty="0" err="1">
                <a:latin typeface="Ancizar Sans" panose="020B0602040300000003" pitchFamily="34" charset="0"/>
              </a:rPr>
              <a:t>References</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661307" y="1527421"/>
            <a:ext cx="8174783" cy="4780073"/>
          </a:xfrm>
        </p:spPr>
        <p:txBody>
          <a:bodyPr/>
          <a:lstStyle/>
          <a:p>
            <a:r>
              <a:rPr lang="es-MX" dirty="0"/>
              <a:t> </a:t>
            </a:r>
            <a:r>
              <a:rPr lang="en-US" dirty="0"/>
              <a:t>Lowe, R., Bailey, T. C., Stephenson, D. B., </a:t>
            </a:r>
            <a:r>
              <a:rPr lang="en-US" dirty="0" err="1"/>
              <a:t>Jupp</a:t>
            </a:r>
            <a:r>
              <a:rPr lang="en-US" dirty="0"/>
              <a:t>, T. E., Graham, R. J., </a:t>
            </a:r>
            <a:r>
              <a:rPr lang="en-US" dirty="0" err="1"/>
              <a:t>Barcellos</a:t>
            </a:r>
            <a:r>
              <a:rPr lang="en-US" dirty="0"/>
              <a:t>, C., and Carvalho, M. S., “The development of an early warning system for climate-sensitive disease risk with a focus on dengue epidemics in Southeast Brazil,” Statistics in Medicine 32(5), 864–883 (2013).</a:t>
            </a:r>
          </a:p>
          <a:p>
            <a:r>
              <a:rPr lang="es-CO" dirty="0"/>
              <a:t>Lee, J. S., Carabali, M., Lim, J. K., Herrera, V. M., Park, I. Y., Villar, L., and </a:t>
            </a:r>
            <a:r>
              <a:rPr lang="es-CO" dirty="0" err="1"/>
              <a:t>Farlow</a:t>
            </a:r>
            <a:r>
              <a:rPr lang="es-CO" dirty="0"/>
              <a:t>, A., “</a:t>
            </a:r>
            <a:r>
              <a:rPr lang="es-CO" dirty="0" err="1"/>
              <a:t>Early</a:t>
            </a:r>
            <a:r>
              <a:rPr lang="es-CO" dirty="0"/>
              <a:t> </a:t>
            </a:r>
            <a:r>
              <a:rPr lang="es-CO" dirty="0" err="1"/>
              <a:t>warning</a:t>
            </a:r>
            <a:r>
              <a:rPr lang="es-CO" dirty="0"/>
              <a:t> </a:t>
            </a:r>
            <a:r>
              <a:rPr lang="es-CO" dirty="0" err="1"/>
              <a:t>signal</a:t>
            </a:r>
            <a:r>
              <a:rPr lang="es-CO" dirty="0"/>
              <a:t> </a:t>
            </a:r>
            <a:r>
              <a:rPr lang="es-CO" dirty="0" err="1"/>
              <a:t>for</a:t>
            </a:r>
            <a:r>
              <a:rPr lang="es-CO" dirty="0"/>
              <a:t> dengue </a:t>
            </a:r>
            <a:r>
              <a:rPr lang="es-CO" dirty="0" err="1"/>
              <a:t>outbreaks</a:t>
            </a:r>
            <a:r>
              <a:rPr lang="es-CO" dirty="0"/>
              <a:t> and </a:t>
            </a:r>
            <a:r>
              <a:rPr lang="es-CO" dirty="0" err="1"/>
              <a:t>identification</a:t>
            </a:r>
            <a:r>
              <a:rPr lang="es-CO" dirty="0"/>
              <a:t> </a:t>
            </a:r>
            <a:r>
              <a:rPr lang="es-CO" dirty="0" err="1"/>
              <a:t>of</a:t>
            </a:r>
            <a:r>
              <a:rPr lang="es-CO" dirty="0"/>
              <a:t> </a:t>
            </a:r>
            <a:r>
              <a:rPr lang="es-CO" dirty="0" err="1"/>
              <a:t>high</a:t>
            </a:r>
            <a:r>
              <a:rPr lang="es-CO" dirty="0"/>
              <a:t> </a:t>
            </a:r>
            <a:r>
              <a:rPr lang="es-CO" dirty="0" err="1"/>
              <a:t>risk</a:t>
            </a:r>
            <a:r>
              <a:rPr lang="es-CO" dirty="0"/>
              <a:t> </a:t>
            </a:r>
            <a:r>
              <a:rPr lang="es-CO" dirty="0" err="1"/>
              <a:t>areas</a:t>
            </a:r>
            <a:r>
              <a:rPr lang="es-CO" dirty="0"/>
              <a:t> </a:t>
            </a:r>
            <a:r>
              <a:rPr lang="es-CO" dirty="0" err="1"/>
              <a:t>for</a:t>
            </a:r>
            <a:r>
              <a:rPr lang="es-CO" dirty="0"/>
              <a:t> dengue </a:t>
            </a:r>
            <a:r>
              <a:rPr lang="es-CO" dirty="0" err="1"/>
              <a:t>fever</a:t>
            </a:r>
            <a:r>
              <a:rPr lang="es-CO" dirty="0"/>
              <a:t> in Colombia </a:t>
            </a:r>
            <a:r>
              <a:rPr lang="es-CO" dirty="0" err="1"/>
              <a:t>using</a:t>
            </a:r>
            <a:r>
              <a:rPr lang="es-CO" dirty="0"/>
              <a:t> </a:t>
            </a:r>
            <a:r>
              <a:rPr lang="es-CO" dirty="0" err="1"/>
              <a:t>climate</a:t>
            </a:r>
            <a:r>
              <a:rPr lang="es-CO" dirty="0"/>
              <a:t> and non-</a:t>
            </a:r>
            <a:r>
              <a:rPr lang="es-CO" dirty="0" err="1"/>
              <a:t>climate</a:t>
            </a:r>
            <a:r>
              <a:rPr lang="es-CO" dirty="0"/>
              <a:t> </a:t>
            </a:r>
            <a:r>
              <a:rPr lang="es-CO" dirty="0" err="1"/>
              <a:t>datasets</a:t>
            </a:r>
            <a:r>
              <a:rPr lang="es-CO" dirty="0"/>
              <a:t>,” BMC </a:t>
            </a:r>
            <a:r>
              <a:rPr lang="es-CO" dirty="0" err="1"/>
              <a:t>Infectious</a:t>
            </a:r>
            <a:r>
              <a:rPr lang="es-CO" dirty="0"/>
              <a:t> </a:t>
            </a:r>
            <a:r>
              <a:rPr lang="es-CO" dirty="0" err="1"/>
              <a:t>Diseases</a:t>
            </a:r>
            <a:r>
              <a:rPr lang="es-CO" dirty="0"/>
              <a:t> 17(1), 1–11 (2017).</a:t>
            </a:r>
          </a:p>
          <a:p>
            <a:r>
              <a:rPr lang="es-CO" dirty="0" err="1"/>
              <a:t>Guo</a:t>
            </a:r>
            <a:r>
              <a:rPr lang="es-CO" dirty="0"/>
              <a:t>, P., Liu, T., Zhang, Q., Wang, L., Xiao, J., Zhang, Q., </a:t>
            </a:r>
            <a:r>
              <a:rPr lang="es-CO" dirty="0" err="1"/>
              <a:t>Luo</a:t>
            </a:r>
            <a:r>
              <a:rPr lang="es-CO" dirty="0"/>
              <a:t>, G., Li, Z., He, J., Zhang, Y., and Ma, W., “</a:t>
            </a:r>
            <a:r>
              <a:rPr lang="es-CO" dirty="0" err="1"/>
              <a:t>Developing</a:t>
            </a:r>
            <a:r>
              <a:rPr lang="es-CO" dirty="0"/>
              <a:t> a dengue </a:t>
            </a:r>
            <a:r>
              <a:rPr lang="es-CO" dirty="0" err="1"/>
              <a:t>forecast</a:t>
            </a:r>
            <a:r>
              <a:rPr lang="es-CO" dirty="0"/>
              <a:t> </a:t>
            </a:r>
            <a:r>
              <a:rPr lang="es-CO" dirty="0" err="1"/>
              <a:t>model</a:t>
            </a:r>
            <a:r>
              <a:rPr lang="es-CO" dirty="0"/>
              <a:t> </a:t>
            </a:r>
            <a:r>
              <a:rPr lang="es-CO" dirty="0" err="1"/>
              <a:t>using</a:t>
            </a:r>
            <a:r>
              <a:rPr lang="es-CO" dirty="0"/>
              <a:t> machine </a:t>
            </a:r>
            <a:r>
              <a:rPr lang="es-CO" dirty="0" err="1"/>
              <a:t>learning</a:t>
            </a:r>
            <a:r>
              <a:rPr lang="es-CO" dirty="0"/>
              <a:t>: A case </a:t>
            </a:r>
            <a:r>
              <a:rPr lang="es-CO" dirty="0" err="1"/>
              <a:t>study</a:t>
            </a:r>
            <a:r>
              <a:rPr lang="es-CO" dirty="0"/>
              <a:t> in China,” </a:t>
            </a:r>
            <a:r>
              <a:rPr lang="es-CO" dirty="0" err="1"/>
              <a:t>PLoS</a:t>
            </a:r>
            <a:r>
              <a:rPr lang="es-CO" dirty="0"/>
              <a:t> </a:t>
            </a:r>
            <a:r>
              <a:rPr lang="es-CO" dirty="0" err="1"/>
              <a:t>Neglected</a:t>
            </a:r>
            <a:r>
              <a:rPr lang="es-CO" dirty="0"/>
              <a:t> Tropical </a:t>
            </a:r>
            <a:r>
              <a:rPr lang="es-CO" dirty="0" err="1"/>
              <a:t>Diseases</a:t>
            </a:r>
            <a:r>
              <a:rPr lang="es-CO" dirty="0"/>
              <a:t> 11(10), 1–22 (2017). </a:t>
            </a:r>
          </a:p>
          <a:p>
            <a:r>
              <a:rPr lang="es-CO" dirty="0" err="1"/>
              <a:t>Ughelli</a:t>
            </a:r>
            <a:r>
              <a:rPr lang="es-CO" dirty="0"/>
              <a:t>, V., </a:t>
            </a:r>
            <a:r>
              <a:rPr lang="es-CO" dirty="0" err="1"/>
              <a:t>Lisnichuk</a:t>
            </a:r>
            <a:r>
              <a:rPr lang="es-CO" dirty="0"/>
              <a:t>, Y., </a:t>
            </a:r>
            <a:r>
              <a:rPr lang="es-CO" dirty="0" err="1"/>
              <a:t>Paciello</a:t>
            </a:r>
            <a:r>
              <a:rPr lang="es-CO" dirty="0"/>
              <a:t>, J., and </a:t>
            </a:r>
            <a:r>
              <a:rPr lang="es-CO" dirty="0" err="1"/>
              <a:t>Pane</a:t>
            </a:r>
            <a:r>
              <a:rPr lang="es-CO" dirty="0"/>
              <a:t>, J., “</a:t>
            </a:r>
            <a:r>
              <a:rPr lang="es-CO" dirty="0" err="1"/>
              <a:t>Prediction</a:t>
            </a:r>
            <a:r>
              <a:rPr lang="es-CO" dirty="0"/>
              <a:t> </a:t>
            </a:r>
            <a:r>
              <a:rPr lang="es-CO" dirty="0" err="1"/>
              <a:t>of</a:t>
            </a:r>
            <a:r>
              <a:rPr lang="es-CO" dirty="0"/>
              <a:t> Dengue Cases in Paraguay </a:t>
            </a:r>
            <a:r>
              <a:rPr lang="es-CO" dirty="0" err="1"/>
              <a:t>Using</a:t>
            </a:r>
            <a:r>
              <a:rPr lang="es-CO" dirty="0"/>
              <a:t> Artificial Neural Networks,” in [</a:t>
            </a:r>
            <a:r>
              <a:rPr lang="es-CO" dirty="0" err="1"/>
              <a:t>Int’l</a:t>
            </a:r>
            <a:r>
              <a:rPr lang="es-CO" dirty="0"/>
              <a:t> Conf. </a:t>
            </a:r>
            <a:r>
              <a:rPr lang="es-CO" dirty="0" err="1"/>
              <a:t>Health</a:t>
            </a:r>
            <a:r>
              <a:rPr lang="es-CO" dirty="0"/>
              <a:t> </a:t>
            </a:r>
            <a:r>
              <a:rPr lang="es-CO" dirty="0" err="1"/>
              <a:t>Informatics</a:t>
            </a:r>
            <a:r>
              <a:rPr lang="es-CO" dirty="0"/>
              <a:t> and Medical </a:t>
            </a:r>
            <a:r>
              <a:rPr lang="es-CO" dirty="0" err="1"/>
              <a:t>Systems</a:t>
            </a:r>
            <a:r>
              <a:rPr lang="es-CO" dirty="0"/>
              <a:t> 2017], 130–136, CSREA </a:t>
            </a:r>
            <a:r>
              <a:rPr lang="es-CO" dirty="0" err="1"/>
              <a:t>Press</a:t>
            </a:r>
            <a:r>
              <a:rPr lang="es-CO" dirty="0"/>
              <a:t>, Las Vegas, NV, USA (2017).  </a:t>
            </a:r>
          </a:p>
          <a:p>
            <a:r>
              <a:rPr lang="es-CO" dirty="0"/>
              <a:t>Laureano-Rosario, A., Duncan, A., </a:t>
            </a:r>
            <a:r>
              <a:rPr lang="es-CO" dirty="0" err="1"/>
              <a:t>Mendez-Lazaro</a:t>
            </a:r>
            <a:r>
              <a:rPr lang="es-CO" dirty="0"/>
              <a:t>, P., </a:t>
            </a:r>
            <a:r>
              <a:rPr lang="es-CO" dirty="0" err="1"/>
              <a:t>Garcia-Rejon</a:t>
            </a:r>
            <a:r>
              <a:rPr lang="es-CO" dirty="0"/>
              <a:t>, J., </a:t>
            </a:r>
            <a:r>
              <a:rPr lang="es-CO" dirty="0" err="1"/>
              <a:t>Gomez</a:t>
            </a:r>
            <a:r>
              <a:rPr lang="es-CO" dirty="0"/>
              <a:t>-Carro, S., </a:t>
            </a:r>
            <a:r>
              <a:rPr lang="es-CO" dirty="0" err="1"/>
              <a:t>Farfan</a:t>
            </a:r>
            <a:r>
              <a:rPr lang="es-CO" dirty="0"/>
              <a:t>-Ale, J., </a:t>
            </a:r>
            <a:r>
              <a:rPr lang="es-CO" dirty="0" err="1"/>
              <a:t>Savic</a:t>
            </a:r>
            <a:r>
              <a:rPr lang="es-CO" dirty="0"/>
              <a:t>, D., and </a:t>
            </a:r>
            <a:r>
              <a:rPr lang="es-CO" dirty="0" err="1"/>
              <a:t>Muller-Karger</a:t>
            </a:r>
            <a:r>
              <a:rPr lang="es-CO" dirty="0"/>
              <a:t>, F., “</a:t>
            </a:r>
            <a:r>
              <a:rPr lang="es-CO" dirty="0" err="1"/>
              <a:t>Application</a:t>
            </a:r>
            <a:r>
              <a:rPr lang="es-CO" dirty="0"/>
              <a:t> </a:t>
            </a:r>
            <a:r>
              <a:rPr lang="es-CO" dirty="0" err="1"/>
              <a:t>of</a:t>
            </a:r>
            <a:r>
              <a:rPr lang="es-CO" dirty="0"/>
              <a:t> Artificial Neural Networks </a:t>
            </a:r>
            <a:r>
              <a:rPr lang="es-CO" dirty="0" err="1"/>
              <a:t>for</a:t>
            </a:r>
            <a:r>
              <a:rPr lang="es-CO" dirty="0"/>
              <a:t> Dengue </a:t>
            </a:r>
            <a:r>
              <a:rPr lang="es-CO" dirty="0" err="1"/>
              <a:t>Fever</a:t>
            </a:r>
            <a:r>
              <a:rPr lang="es-CO" dirty="0"/>
              <a:t> </a:t>
            </a:r>
            <a:r>
              <a:rPr lang="es-CO" dirty="0" err="1"/>
              <a:t>Outbreak</a:t>
            </a:r>
            <a:r>
              <a:rPr lang="es-CO" dirty="0"/>
              <a:t> </a:t>
            </a:r>
            <a:r>
              <a:rPr lang="es-CO" dirty="0" err="1"/>
              <a:t>Predictions</a:t>
            </a:r>
            <a:r>
              <a:rPr lang="es-CO" dirty="0"/>
              <a:t> in </a:t>
            </a:r>
            <a:r>
              <a:rPr lang="es-CO" dirty="0" err="1"/>
              <a:t>the</a:t>
            </a:r>
            <a:r>
              <a:rPr lang="es-CO" dirty="0"/>
              <a:t> </a:t>
            </a:r>
            <a:r>
              <a:rPr lang="es-CO" dirty="0" err="1"/>
              <a:t>Northwest</a:t>
            </a:r>
            <a:r>
              <a:rPr lang="es-CO" dirty="0"/>
              <a:t> </a:t>
            </a:r>
            <a:r>
              <a:rPr lang="es-CO" dirty="0" err="1"/>
              <a:t>Coast</a:t>
            </a:r>
            <a:r>
              <a:rPr lang="es-CO" dirty="0"/>
              <a:t> </a:t>
            </a:r>
            <a:r>
              <a:rPr lang="es-CO" dirty="0" err="1"/>
              <a:t>of</a:t>
            </a:r>
            <a:r>
              <a:rPr lang="es-CO" dirty="0"/>
              <a:t> </a:t>
            </a:r>
            <a:r>
              <a:rPr lang="es-CO" dirty="0" err="1"/>
              <a:t>Yucatan</a:t>
            </a:r>
            <a:r>
              <a:rPr lang="es-CO" dirty="0"/>
              <a:t>, </a:t>
            </a:r>
            <a:r>
              <a:rPr lang="es-CO" dirty="0" err="1"/>
              <a:t>Mexico</a:t>
            </a:r>
            <a:r>
              <a:rPr lang="es-CO" dirty="0"/>
              <a:t> and San Juan, Puerto Rico,” Tropical Medicine and </a:t>
            </a:r>
            <a:r>
              <a:rPr lang="es-CO" dirty="0" err="1"/>
              <a:t>Infectious</a:t>
            </a:r>
            <a:r>
              <a:rPr lang="es-CO" dirty="0"/>
              <a:t> </a:t>
            </a:r>
            <a:r>
              <a:rPr lang="es-CO" dirty="0" err="1"/>
              <a:t>Disease</a:t>
            </a:r>
            <a:r>
              <a:rPr lang="es-CO" dirty="0"/>
              <a:t> 3(1), 5 (2018).</a:t>
            </a:r>
          </a:p>
          <a:p>
            <a:endParaRPr lang="es-MX" dirty="0"/>
          </a:p>
          <a:p>
            <a:pPr marL="34290" indent="0">
              <a:buNone/>
            </a:pPr>
            <a:endParaRPr lang="es-MX" dirty="0"/>
          </a:p>
          <a:p>
            <a:endParaRPr lang="es-CO" dirty="0"/>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spTree>
    <p:extLst>
      <p:ext uri="{BB962C8B-B14F-4D97-AF65-F5344CB8AC3E}">
        <p14:creationId xmlns:p14="http://schemas.microsoft.com/office/powerpoint/2010/main" val="3083495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24" y="1316736"/>
            <a:ext cx="7957951" cy="1670435"/>
          </a:xfrm>
        </p:spPr>
        <p:txBody>
          <a:bodyPr>
            <a:noAutofit/>
          </a:bodyPr>
          <a:lstStyle/>
          <a:p>
            <a:pPr algn="ctr"/>
            <a:r>
              <a:rPr lang="en-US" sz="3200" b="1" dirty="0">
                <a:effectLst>
                  <a:outerShdw blurRad="38100" dist="38100" dir="2700000" algn="tl">
                    <a:srgbClr val="000000">
                      <a:alpha val="43137"/>
                    </a:srgbClr>
                  </a:outerShdw>
                </a:effectLst>
                <a:latin typeface="Ancizar Sans" panose="020B0602040300000003" pitchFamily="34" charset="0"/>
              </a:rPr>
              <a:t>Towards a machine learning-based approach to forecasting Dengue virus outbreaks in Colombian cities. A case-study: Medellín, Antioquia</a:t>
            </a:r>
            <a:br>
              <a:rPr lang="en-US" sz="3000" dirty="0">
                <a:latin typeface="Ancizar Sans" panose="020B0602040300000003" pitchFamily="34" charset="0"/>
              </a:rPr>
            </a:br>
            <a:br>
              <a:rPr lang="en-US" sz="3000" dirty="0">
                <a:latin typeface="Ancizar Sans" panose="020B0602040300000003" pitchFamily="34" charset="0"/>
              </a:rPr>
            </a:br>
            <a:endParaRPr lang="en-US" sz="3000" b="1" dirty="0">
              <a:latin typeface="Ancizar Sans" panose="020B0602040300000003" pitchFamily="34" charset="0"/>
              <a:ea typeface="Arial" charset="0"/>
              <a:cs typeface="Arial" charset="0"/>
            </a:endParaRPr>
          </a:p>
        </p:txBody>
      </p:sp>
      <p:pic>
        <p:nvPicPr>
          <p:cNvPr id="4" name="Imagen 3">
            <a:extLst>
              <a:ext uri="{FF2B5EF4-FFF2-40B4-BE49-F238E27FC236}">
                <a16:creationId xmlns:a16="http://schemas.microsoft.com/office/drawing/2014/main" id="{C4EAB27B-88DE-4B6A-85AD-3D71BD3FC141}"/>
              </a:ext>
            </a:extLst>
          </p:cNvPr>
          <p:cNvPicPr>
            <a:picLocks noChangeAspect="1"/>
          </p:cNvPicPr>
          <p:nvPr/>
        </p:nvPicPr>
        <p:blipFill>
          <a:blip r:embed="rId2"/>
          <a:stretch>
            <a:fillRect/>
          </a:stretch>
        </p:blipFill>
        <p:spPr>
          <a:xfrm>
            <a:off x="0" y="33257"/>
            <a:ext cx="833099" cy="680304"/>
          </a:xfrm>
          <a:prstGeom prst="rect">
            <a:avLst/>
          </a:prstGeom>
        </p:spPr>
      </p:pic>
      <p:sp>
        <p:nvSpPr>
          <p:cNvPr id="5" name="Subtítulo 2">
            <a:extLst>
              <a:ext uri="{FF2B5EF4-FFF2-40B4-BE49-F238E27FC236}">
                <a16:creationId xmlns:a16="http://schemas.microsoft.com/office/drawing/2014/main" id="{3DB7C9DF-5839-49AF-AFC0-C385FB7E7F1B}"/>
              </a:ext>
            </a:extLst>
          </p:cNvPr>
          <p:cNvSpPr txBox="1">
            <a:spLocks/>
          </p:cNvSpPr>
          <p:nvPr/>
        </p:nvSpPr>
        <p:spPr>
          <a:xfrm>
            <a:off x="498654" y="2987171"/>
            <a:ext cx="8169857" cy="3303901"/>
          </a:xfrm>
          <a:prstGeom prst="rect">
            <a:avLst/>
          </a:prstGeom>
        </p:spPr>
        <p:txBody>
          <a:bodyPr vert="horz" lIns="91440" tIns="45720" rIns="91440" bIns="45720" rtlCol="0">
            <a:normAutofit lnSpcReduction="10000"/>
          </a:bodyPr>
          <a:lst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165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5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35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9pPr>
          </a:lstStyle>
          <a:p>
            <a:endParaRPr lang="es-ES" sz="2800" b="1" u="sng" dirty="0">
              <a:latin typeface="Ancizar Sans Black"/>
            </a:endParaRPr>
          </a:p>
          <a:p>
            <a:pPr marL="34290" indent="0" algn="ctr">
              <a:buNone/>
            </a:pPr>
            <a:r>
              <a:rPr lang="es-MX" sz="2400" b="1" dirty="0">
                <a:latin typeface="Ancizar Sans" panose="020B0602040300000003" pitchFamily="34" charset="0"/>
              </a:rPr>
              <a:t>Alberto M. Ceballos- Arroyo, Daniel O. Maldonado-</a:t>
            </a:r>
            <a:r>
              <a:rPr lang="es-MX" sz="2400" b="1" dirty="0" err="1">
                <a:latin typeface="Ancizar Sans" panose="020B0602040300000003" pitchFamily="34" charset="0"/>
              </a:rPr>
              <a:t>Perez</a:t>
            </a:r>
            <a:r>
              <a:rPr lang="es-MX" sz="2400" b="1" dirty="0">
                <a:latin typeface="Ancizar Sans" panose="020B0602040300000003" pitchFamily="34" charset="0"/>
              </a:rPr>
              <a:t>, Hugo Mesa-Yepes, Jorge E. Osorio-Benítez, Juan P. Hernández- Ortiz, John W. Branch-Bedoya</a:t>
            </a:r>
          </a:p>
          <a:p>
            <a:endParaRPr lang="es-MX" dirty="0">
              <a:latin typeface="Ancizar Sans Black"/>
            </a:endParaRPr>
          </a:p>
          <a:p>
            <a:pPr marL="34290" indent="0" algn="ctr">
              <a:buNone/>
            </a:pPr>
            <a:r>
              <a:rPr lang="es-MX" sz="1400" dirty="0">
                <a:latin typeface="Ancizar Sans" panose="020B0602040300000003" pitchFamily="34" charset="0"/>
              </a:rPr>
              <a:t>Colombia/Wisconsin </a:t>
            </a:r>
            <a:r>
              <a:rPr lang="es-MX" sz="1400" dirty="0" err="1">
                <a:latin typeface="Ancizar Sans" panose="020B0602040300000003" pitchFamily="34" charset="0"/>
              </a:rPr>
              <a:t>one</a:t>
            </a:r>
            <a:r>
              <a:rPr lang="es-MX" sz="1400" dirty="0">
                <a:latin typeface="Ancizar Sans" panose="020B0602040300000003" pitchFamily="34" charset="0"/>
              </a:rPr>
              <a:t> </a:t>
            </a:r>
            <a:r>
              <a:rPr lang="es-MX" sz="1400" dirty="0" err="1">
                <a:latin typeface="Ancizar Sans" panose="020B0602040300000003" pitchFamily="34" charset="0"/>
              </a:rPr>
              <a:t>Health</a:t>
            </a:r>
            <a:r>
              <a:rPr lang="es-MX" sz="1400" dirty="0">
                <a:latin typeface="Ancizar Sans" panose="020B0602040300000003" pitchFamily="34" charset="0"/>
              </a:rPr>
              <a:t> </a:t>
            </a:r>
            <a:r>
              <a:rPr lang="es-MX" sz="1400" dirty="0" err="1">
                <a:latin typeface="Ancizar Sans" panose="020B0602040300000003" pitchFamily="34" charset="0"/>
              </a:rPr>
              <a:t>Consortium</a:t>
            </a:r>
            <a:r>
              <a:rPr lang="es-MX" sz="1400" dirty="0">
                <a:latin typeface="Ancizar Sans" panose="020B0602040300000003" pitchFamily="34" charset="0"/>
              </a:rPr>
              <a:t>, Universidad Nacional de Colombia, Medellín, Colombia.</a:t>
            </a:r>
          </a:p>
          <a:p>
            <a:pPr marL="34290" indent="0" algn="ctr">
              <a:buNone/>
            </a:pPr>
            <a:r>
              <a:rPr lang="es-MX" sz="1400" dirty="0">
                <a:latin typeface="Ancizar Sans" panose="020B0602040300000003" pitchFamily="34" charset="0"/>
              </a:rPr>
              <a:t>Departamento de Ciencias de la Computación y de la Decisión, Grupo de I+D en Inteligencia Artificial, Universidad Nacional de Colombia, Medellín, Colombia</a:t>
            </a:r>
          </a:p>
          <a:p>
            <a:pPr marL="34290" indent="0" algn="ctr">
              <a:buNone/>
            </a:pPr>
            <a:r>
              <a:rPr lang="es-MX" sz="1400" dirty="0" err="1">
                <a:latin typeface="Ancizar Sans" panose="020B0602040300000003" pitchFamily="34" charset="0"/>
              </a:rPr>
              <a:t>Department</a:t>
            </a:r>
            <a:r>
              <a:rPr lang="es-MX" sz="1400" dirty="0">
                <a:latin typeface="Ancizar Sans" panose="020B0602040300000003" pitchFamily="34" charset="0"/>
              </a:rPr>
              <a:t> </a:t>
            </a:r>
            <a:r>
              <a:rPr lang="es-MX" sz="1400" dirty="0" err="1">
                <a:latin typeface="Ancizar Sans" panose="020B0602040300000003" pitchFamily="34" charset="0"/>
              </a:rPr>
              <a:t>of</a:t>
            </a:r>
            <a:r>
              <a:rPr lang="es-MX" sz="1400" dirty="0">
                <a:latin typeface="Ancizar Sans" panose="020B0602040300000003" pitchFamily="34" charset="0"/>
              </a:rPr>
              <a:t> </a:t>
            </a:r>
            <a:r>
              <a:rPr lang="es-MX" sz="1400" dirty="0" err="1">
                <a:latin typeface="Ancizar Sans" panose="020B0602040300000003" pitchFamily="34" charset="0"/>
              </a:rPr>
              <a:t>Pathobiological</a:t>
            </a:r>
            <a:r>
              <a:rPr lang="es-MX" sz="1400" dirty="0">
                <a:latin typeface="Ancizar Sans" panose="020B0602040300000003" pitchFamily="34" charset="0"/>
              </a:rPr>
              <a:t> </a:t>
            </a:r>
            <a:r>
              <a:rPr lang="es-MX" sz="1400" dirty="0" err="1">
                <a:latin typeface="Ancizar Sans" panose="020B0602040300000003" pitchFamily="34" charset="0"/>
              </a:rPr>
              <a:t>Sciences</a:t>
            </a:r>
            <a:r>
              <a:rPr lang="es-MX" sz="1400" dirty="0">
                <a:latin typeface="Ancizar Sans" panose="020B0602040300000003" pitchFamily="34" charset="0"/>
              </a:rPr>
              <a:t>, </a:t>
            </a:r>
            <a:r>
              <a:rPr lang="es-MX" sz="1400" dirty="0" err="1">
                <a:latin typeface="Ancizar Sans" panose="020B0602040300000003" pitchFamily="34" charset="0"/>
              </a:rPr>
              <a:t>University</a:t>
            </a:r>
            <a:r>
              <a:rPr lang="es-MX" sz="1400" dirty="0">
                <a:latin typeface="Ancizar Sans" panose="020B0602040300000003" pitchFamily="34" charset="0"/>
              </a:rPr>
              <a:t> </a:t>
            </a:r>
            <a:r>
              <a:rPr lang="es-MX" sz="1400" dirty="0" err="1">
                <a:latin typeface="Ancizar Sans" panose="020B0602040300000003" pitchFamily="34" charset="0"/>
              </a:rPr>
              <a:t>of</a:t>
            </a:r>
            <a:r>
              <a:rPr lang="es-MX" sz="1400" dirty="0">
                <a:latin typeface="Ancizar Sans" panose="020B0602040300000003" pitchFamily="34" charset="0"/>
              </a:rPr>
              <a:t> Wisconsin – Madison, </a:t>
            </a:r>
            <a:r>
              <a:rPr lang="es-MX" sz="1400" dirty="0" err="1">
                <a:latin typeface="Ancizar Sans" panose="020B0602040300000003" pitchFamily="34" charset="0"/>
              </a:rPr>
              <a:t>United</a:t>
            </a:r>
            <a:r>
              <a:rPr lang="es-MX" sz="1400" dirty="0">
                <a:latin typeface="Ancizar Sans" panose="020B0602040300000003" pitchFamily="34" charset="0"/>
              </a:rPr>
              <a:t> </a:t>
            </a:r>
            <a:r>
              <a:rPr lang="es-MX" sz="1400" dirty="0" err="1">
                <a:latin typeface="Ancizar Sans" panose="020B0602040300000003" pitchFamily="34" charset="0"/>
              </a:rPr>
              <a:t>States</a:t>
            </a:r>
            <a:endParaRPr lang="es-MX" sz="1400" dirty="0">
              <a:latin typeface="Ancizar Sans" panose="020B0602040300000003" pitchFamily="34" charset="0"/>
            </a:endParaRPr>
          </a:p>
          <a:p>
            <a:pPr marL="34290" indent="0" algn="ctr">
              <a:buNone/>
            </a:pPr>
            <a:r>
              <a:rPr lang="es-MX" sz="1400" dirty="0">
                <a:latin typeface="Ancizar Sans" panose="020B0602040300000003" pitchFamily="34" charset="0"/>
              </a:rPr>
              <a:t>E-mails: alceballosa@unal.edu.co, </a:t>
            </a:r>
            <a:r>
              <a:rPr lang="es-MX" sz="1400" dirty="0" err="1">
                <a:latin typeface="Ancizar Sans" panose="020B0602040300000003" pitchFamily="34" charset="0"/>
              </a:rPr>
              <a:t>domaldonadop</a:t>
            </a:r>
            <a:r>
              <a:rPr lang="es-CO" sz="1400" dirty="0">
                <a:latin typeface="Ancizar Sans" panose="020B0602040300000003" pitchFamily="34" charset="0"/>
              </a:rPr>
              <a:t>@unal.edu.co, jphernandezo@wisc.edu, jwbranch@unal.edu.co</a:t>
            </a:r>
            <a:endParaRPr lang="es-MX" sz="1400" dirty="0">
              <a:latin typeface="Ancizar Sans" panose="020B0602040300000003" pitchFamily="34" charset="0"/>
            </a:endParaRPr>
          </a:p>
          <a:p>
            <a:endParaRPr lang="es-CO" dirty="0">
              <a:latin typeface="Ancizar Sans Black"/>
            </a:endParaRPr>
          </a:p>
        </p:txBody>
      </p:sp>
    </p:spTree>
    <p:extLst>
      <p:ext uri="{BB962C8B-B14F-4D97-AF65-F5344CB8AC3E}">
        <p14:creationId xmlns:p14="http://schemas.microsoft.com/office/powerpoint/2010/main" val="371973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68680" y="171061"/>
            <a:ext cx="7406640" cy="1356360"/>
          </a:xfrm>
        </p:spPr>
        <p:txBody>
          <a:bodyPr/>
          <a:lstStyle/>
          <a:p>
            <a:r>
              <a:rPr lang="es-MX" b="1" dirty="0" err="1">
                <a:latin typeface="Ancizar Sans" panose="020B0602040300000003" pitchFamily="34" charset="0"/>
              </a:rPr>
              <a:t>References</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661307" y="1527422"/>
            <a:ext cx="7810889" cy="4276220"/>
          </a:xfrm>
        </p:spPr>
        <p:txBody>
          <a:bodyPr/>
          <a:lstStyle/>
          <a:p>
            <a:r>
              <a:rPr lang="es-MX" dirty="0"/>
              <a:t> </a:t>
            </a:r>
            <a:r>
              <a:rPr lang="es-CO" dirty="0" err="1"/>
              <a:t>Alcald´ıa</a:t>
            </a:r>
            <a:r>
              <a:rPr lang="es-CO" dirty="0"/>
              <a:t> de </a:t>
            </a:r>
            <a:r>
              <a:rPr lang="es-CO" dirty="0" err="1"/>
              <a:t>Medell´ın</a:t>
            </a:r>
            <a:r>
              <a:rPr lang="es-CO" dirty="0"/>
              <a:t>, “SIATA.” </a:t>
            </a:r>
            <a:r>
              <a:rPr lang="es-CO" dirty="0" err="1"/>
              <a:t>available</a:t>
            </a:r>
            <a:r>
              <a:rPr lang="es-CO" dirty="0"/>
              <a:t> at https://siata.gov.co/. 3</a:t>
            </a:r>
          </a:p>
          <a:p>
            <a:r>
              <a:rPr lang="es-CO" dirty="0"/>
              <a:t>“Portal Web SIVIGILA.” </a:t>
            </a:r>
            <a:r>
              <a:rPr lang="es-CO" dirty="0" err="1"/>
              <a:t>available</a:t>
            </a:r>
            <a:r>
              <a:rPr lang="es-CO" dirty="0"/>
              <a:t> at </a:t>
            </a:r>
            <a:r>
              <a:rPr lang="es-CO" dirty="0">
                <a:hlinkClick r:id="rId2"/>
              </a:rPr>
              <a:t>http://portalsivigila.ins.gov.co/sivigila/index.php</a:t>
            </a:r>
            <a:r>
              <a:rPr lang="es-CO" dirty="0"/>
              <a:t>.</a:t>
            </a:r>
          </a:p>
          <a:p>
            <a:r>
              <a:rPr lang="es-CO" dirty="0"/>
              <a:t> </a:t>
            </a:r>
            <a:r>
              <a:rPr lang="es-CO" dirty="0" err="1"/>
              <a:t>Schmidhuber</a:t>
            </a:r>
            <a:r>
              <a:rPr lang="es-CO" dirty="0"/>
              <a:t>, J., “Deep </a:t>
            </a:r>
            <a:r>
              <a:rPr lang="es-CO" dirty="0" err="1"/>
              <a:t>Learning</a:t>
            </a:r>
            <a:r>
              <a:rPr lang="es-CO" dirty="0"/>
              <a:t> in neural </a:t>
            </a:r>
            <a:r>
              <a:rPr lang="es-CO" dirty="0" err="1"/>
              <a:t>networks</a:t>
            </a:r>
            <a:r>
              <a:rPr lang="es-CO" dirty="0"/>
              <a:t>: </a:t>
            </a:r>
            <a:r>
              <a:rPr lang="es-CO" dirty="0" err="1"/>
              <a:t>An</a:t>
            </a:r>
            <a:r>
              <a:rPr lang="es-CO" dirty="0"/>
              <a:t> </a:t>
            </a:r>
            <a:r>
              <a:rPr lang="es-CO" dirty="0" err="1"/>
              <a:t>overview</a:t>
            </a:r>
            <a:r>
              <a:rPr lang="es-CO" dirty="0"/>
              <a:t>,” Neural Networks 61, 85–117 (2015). </a:t>
            </a:r>
          </a:p>
          <a:p>
            <a:r>
              <a:rPr lang="es-CO" dirty="0"/>
              <a:t>Gamboa, J. C. B., “Deep </a:t>
            </a:r>
            <a:r>
              <a:rPr lang="es-CO" dirty="0" err="1"/>
              <a:t>Learning</a:t>
            </a:r>
            <a:r>
              <a:rPr lang="es-CO" dirty="0"/>
              <a:t> </a:t>
            </a:r>
            <a:r>
              <a:rPr lang="es-CO" dirty="0" err="1"/>
              <a:t>for</a:t>
            </a:r>
            <a:r>
              <a:rPr lang="es-CO" dirty="0"/>
              <a:t> Time-Series </a:t>
            </a:r>
            <a:r>
              <a:rPr lang="es-CO" dirty="0" err="1"/>
              <a:t>Analysis</a:t>
            </a:r>
            <a:r>
              <a:rPr lang="es-CO" dirty="0"/>
              <a:t>,” </a:t>
            </a:r>
            <a:r>
              <a:rPr lang="es-CO" dirty="0" err="1"/>
              <a:t>CoRR</a:t>
            </a:r>
            <a:r>
              <a:rPr lang="es-CO" dirty="0"/>
              <a:t> (2017). </a:t>
            </a:r>
          </a:p>
          <a:p>
            <a:r>
              <a:rPr lang="es-CO" dirty="0"/>
              <a:t>[16] </a:t>
            </a:r>
            <a:r>
              <a:rPr lang="es-CO" dirty="0" err="1"/>
              <a:t>Kriesel</a:t>
            </a:r>
            <a:r>
              <a:rPr lang="es-CO" dirty="0"/>
              <a:t>, D., “A </a:t>
            </a:r>
            <a:r>
              <a:rPr lang="es-CO" dirty="0" err="1"/>
              <a:t>brief</a:t>
            </a:r>
            <a:r>
              <a:rPr lang="es-CO" dirty="0"/>
              <a:t> </a:t>
            </a:r>
            <a:r>
              <a:rPr lang="es-CO" dirty="0" err="1"/>
              <a:t>introduction</a:t>
            </a:r>
            <a:r>
              <a:rPr lang="es-CO" dirty="0"/>
              <a:t> </a:t>
            </a:r>
            <a:r>
              <a:rPr lang="es-CO" dirty="0" err="1"/>
              <a:t>to</a:t>
            </a:r>
            <a:r>
              <a:rPr lang="es-CO" dirty="0"/>
              <a:t> neural </a:t>
            </a:r>
            <a:r>
              <a:rPr lang="es-CO" dirty="0" err="1"/>
              <a:t>networks</a:t>
            </a:r>
            <a:r>
              <a:rPr lang="es-CO" dirty="0"/>
              <a:t>.” </a:t>
            </a:r>
            <a:r>
              <a:rPr lang="es-CO" dirty="0" err="1"/>
              <a:t>available</a:t>
            </a:r>
            <a:r>
              <a:rPr lang="es-CO" dirty="0"/>
              <a:t> at http://www.dkriesel.com (2007). </a:t>
            </a:r>
          </a:p>
          <a:p>
            <a:r>
              <a:rPr lang="es-CO" dirty="0"/>
              <a:t>Nielsen, M. A., [Neural Networks and Deep </a:t>
            </a:r>
            <a:r>
              <a:rPr lang="es-CO" dirty="0" err="1"/>
              <a:t>Learning</a:t>
            </a:r>
            <a:r>
              <a:rPr lang="es-CO" dirty="0"/>
              <a:t>], </a:t>
            </a:r>
            <a:r>
              <a:rPr lang="es-CO" dirty="0" err="1"/>
              <a:t>Determination</a:t>
            </a:r>
            <a:r>
              <a:rPr lang="es-CO" dirty="0"/>
              <a:t> </a:t>
            </a:r>
            <a:r>
              <a:rPr lang="es-CO" dirty="0" err="1"/>
              <a:t>Press</a:t>
            </a:r>
            <a:r>
              <a:rPr lang="es-CO" dirty="0"/>
              <a:t> (2015).</a:t>
            </a:r>
            <a:endParaRPr lang="es-MX" dirty="0"/>
          </a:p>
          <a:p>
            <a:pPr marL="34290" indent="0">
              <a:buNone/>
            </a:pPr>
            <a:endParaRPr lang="es-MX" dirty="0"/>
          </a:p>
          <a:p>
            <a:endParaRPr lang="es-CO" dirty="0"/>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3"/>
          <a:stretch>
            <a:fillRect/>
          </a:stretch>
        </p:blipFill>
        <p:spPr>
          <a:xfrm>
            <a:off x="0" y="33257"/>
            <a:ext cx="833099" cy="680304"/>
          </a:xfrm>
          <a:prstGeom prst="rect">
            <a:avLst/>
          </a:prstGeom>
        </p:spPr>
      </p:pic>
    </p:spTree>
    <p:extLst>
      <p:ext uri="{BB962C8B-B14F-4D97-AF65-F5344CB8AC3E}">
        <p14:creationId xmlns:p14="http://schemas.microsoft.com/office/powerpoint/2010/main" val="218741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0E7E9-B2CF-4F92-8877-25A2203BF51A}"/>
              </a:ext>
            </a:extLst>
          </p:cNvPr>
          <p:cNvSpPr>
            <a:spLocks noGrp="1"/>
          </p:cNvSpPr>
          <p:nvPr>
            <p:ph type="title"/>
          </p:nvPr>
        </p:nvSpPr>
        <p:spPr>
          <a:xfrm>
            <a:off x="868680" y="171061"/>
            <a:ext cx="7406640" cy="1356360"/>
          </a:xfrm>
        </p:spPr>
        <p:txBody>
          <a:bodyPr/>
          <a:lstStyle/>
          <a:p>
            <a:r>
              <a:rPr lang="es-MX" b="1" dirty="0">
                <a:latin typeface="Ancizar Sans" panose="020B0602040300000003" pitchFamily="34" charset="0"/>
              </a:rPr>
              <a:t> ACKNOWLEDGEMENTS</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C4D1DB1F-D329-43E2-8F87-8975F8772914}"/>
              </a:ext>
            </a:extLst>
          </p:cNvPr>
          <p:cNvSpPr>
            <a:spLocks noGrp="1"/>
          </p:cNvSpPr>
          <p:nvPr>
            <p:ph sz="half" idx="1"/>
          </p:nvPr>
        </p:nvSpPr>
        <p:spPr>
          <a:xfrm>
            <a:off x="745282" y="1814803"/>
            <a:ext cx="3566160" cy="4023360"/>
          </a:xfrm>
        </p:spPr>
        <p:txBody>
          <a:bodyPr/>
          <a:lstStyle/>
          <a:p>
            <a:pPr algn="just"/>
            <a:r>
              <a:rPr lang="es-CO" dirty="0" err="1"/>
              <a:t>This</a:t>
            </a:r>
            <a:r>
              <a:rPr lang="es-CO" dirty="0"/>
              <a:t> </a:t>
            </a:r>
            <a:r>
              <a:rPr lang="es-CO" dirty="0" err="1"/>
              <a:t>work</a:t>
            </a:r>
            <a:r>
              <a:rPr lang="es-CO" dirty="0"/>
              <a:t> </a:t>
            </a:r>
            <a:r>
              <a:rPr lang="es-CO" dirty="0" err="1"/>
              <a:t>is</a:t>
            </a:r>
            <a:r>
              <a:rPr lang="es-CO" dirty="0"/>
              <a:t> </a:t>
            </a:r>
            <a:r>
              <a:rPr lang="es-CO" dirty="0" err="1"/>
              <a:t>supported</a:t>
            </a:r>
            <a:r>
              <a:rPr lang="es-CO" dirty="0"/>
              <a:t> </a:t>
            </a:r>
            <a:r>
              <a:rPr lang="es-CO" dirty="0" err="1"/>
              <a:t>by</a:t>
            </a:r>
            <a:r>
              <a:rPr lang="es-CO" dirty="0"/>
              <a:t> COLCIENCIAS </a:t>
            </a:r>
            <a:r>
              <a:rPr lang="es-CO" dirty="0" err="1"/>
              <a:t>under</a:t>
            </a:r>
            <a:r>
              <a:rPr lang="es-CO" dirty="0"/>
              <a:t> </a:t>
            </a:r>
            <a:r>
              <a:rPr lang="es-CO" dirty="0" err="1"/>
              <a:t>the</a:t>
            </a:r>
            <a:r>
              <a:rPr lang="es-CO" dirty="0"/>
              <a:t> </a:t>
            </a:r>
            <a:r>
              <a:rPr lang="es-CO" dirty="0" err="1"/>
              <a:t>grant</a:t>
            </a:r>
            <a:r>
              <a:rPr lang="es-CO" dirty="0"/>
              <a:t> No. 110-180-764-196 </a:t>
            </a:r>
            <a:r>
              <a:rPr lang="es-CO" dirty="0" err="1"/>
              <a:t>with</a:t>
            </a:r>
            <a:r>
              <a:rPr lang="es-CO" dirty="0"/>
              <a:t> </a:t>
            </a:r>
            <a:r>
              <a:rPr lang="es-CO" dirty="0" err="1"/>
              <a:t>funds</a:t>
            </a:r>
            <a:r>
              <a:rPr lang="es-CO" dirty="0"/>
              <a:t> </a:t>
            </a:r>
            <a:r>
              <a:rPr lang="es-CO" dirty="0" err="1"/>
              <a:t>from</a:t>
            </a:r>
            <a:r>
              <a:rPr lang="es-CO" dirty="0"/>
              <a:t> “El patrimonio autónomo Fondo Nacional de financiamiento para la ciencia, la tecnología y la innovación Francisco José de Caldas” </a:t>
            </a:r>
            <a:r>
              <a:rPr lang="es-CO" dirty="0" err="1"/>
              <a:t>within</a:t>
            </a:r>
            <a:r>
              <a:rPr lang="es-CO" dirty="0"/>
              <a:t> </a:t>
            </a:r>
            <a:r>
              <a:rPr lang="es-CO" dirty="0" err="1"/>
              <a:t>the</a:t>
            </a:r>
            <a:r>
              <a:rPr lang="es-CO" dirty="0"/>
              <a:t> “Programa Nacional de Ciencia, Tecnología e Innovación en Salud”. </a:t>
            </a:r>
          </a:p>
          <a:p>
            <a:pPr algn="just"/>
            <a:endParaRPr lang="es-CO" dirty="0"/>
          </a:p>
          <a:p>
            <a:pPr algn="just"/>
            <a:r>
              <a:rPr lang="es-CO" dirty="0" err="1"/>
              <a:t>The</a:t>
            </a:r>
            <a:r>
              <a:rPr lang="es-CO" dirty="0"/>
              <a:t> </a:t>
            </a:r>
            <a:r>
              <a:rPr lang="es-CO" dirty="0" err="1"/>
              <a:t>authors</a:t>
            </a:r>
            <a:r>
              <a:rPr lang="es-CO" dirty="0"/>
              <a:t> </a:t>
            </a:r>
            <a:r>
              <a:rPr lang="es-CO" dirty="0" err="1"/>
              <a:t>also</a:t>
            </a:r>
            <a:r>
              <a:rPr lang="es-CO" dirty="0"/>
              <a:t> </a:t>
            </a:r>
            <a:r>
              <a:rPr lang="es-CO" dirty="0" err="1"/>
              <a:t>thank</a:t>
            </a:r>
            <a:r>
              <a:rPr lang="es-CO" dirty="0"/>
              <a:t> </a:t>
            </a:r>
            <a:r>
              <a:rPr lang="es-CO" dirty="0" err="1"/>
              <a:t>InBios</a:t>
            </a:r>
            <a:r>
              <a:rPr lang="es-CO" dirty="0"/>
              <a:t> International and Ruta N </a:t>
            </a:r>
            <a:r>
              <a:rPr lang="es-CO" dirty="0" err="1"/>
              <a:t>for</a:t>
            </a:r>
            <a:r>
              <a:rPr lang="es-CO" dirty="0"/>
              <a:t> </a:t>
            </a:r>
            <a:r>
              <a:rPr lang="es-CO" dirty="0" err="1"/>
              <a:t>their</a:t>
            </a:r>
            <a:r>
              <a:rPr lang="es-CO" dirty="0"/>
              <a:t> </a:t>
            </a:r>
            <a:r>
              <a:rPr lang="es-CO" dirty="0" err="1"/>
              <a:t>financial</a:t>
            </a:r>
            <a:r>
              <a:rPr lang="es-CO" dirty="0"/>
              <a:t> </a:t>
            </a:r>
            <a:r>
              <a:rPr lang="es-CO" dirty="0" err="1"/>
              <a:t>support</a:t>
            </a:r>
            <a:r>
              <a:rPr lang="es-CO" dirty="0"/>
              <a:t> </a:t>
            </a:r>
            <a:r>
              <a:rPr lang="es-CO" dirty="0" err="1"/>
              <a:t>through</a:t>
            </a:r>
            <a:r>
              <a:rPr lang="es-CO" dirty="0"/>
              <a:t> </a:t>
            </a:r>
            <a:r>
              <a:rPr lang="es-CO" dirty="0" err="1"/>
              <a:t>the</a:t>
            </a:r>
            <a:r>
              <a:rPr lang="es-CO" dirty="0"/>
              <a:t> Colombia/Wisconsin </a:t>
            </a:r>
            <a:r>
              <a:rPr lang="es-CO" dirty="0" err="1"/>
              <a:t>One-Health</a:t>
            </a:r>
            <a:r>
              <a:rPr lang="es-CO" dirty="0"/>
              <a:t> </a:t>
            </a:r>
            <a:r>
              <a:rPr lang="es-CO" dirty="0" err="1"/>
              <a:t>Consortium</a:t>
            </a:r>
            <a:r>
              <a:rPr lang="es-CO" dirty="0"/>
              <a:t>.</a:t>
            </a:r>
          </a:p>
        </p:txBody>
      </p:sp>
      <p:pic>
        <p:nvPicPr>
          <p:cNvPr id="5" name="Imagen 4">
            <a:extLst>
              <a:ext uri="{FF2B5EF4-FFF2-40B4-BE49-F238E27FC236}">
                <a16:creationId xmlns:a16="http://schemas.microsoft.com/office/drawing/2014/main" id="{074B0573-10E1-40E1-9479-8E0757247E7B}"/>
              </a:ext>
            </a:extLst>
          </p:cNvPr>
          <p:cNvPicPr>
            <a:picLocks noChangeAspect="1"/>
          </p:cNvPicPr>
          <p:nvPr/>
        </p:nvPicPr>
        <p:blipFill>
          <a:blip r:embed="rId2"/>
          <a:stretch>
            <a:fillRect/>
          </a:stretch>
        </p:blipFill>
        <p:spPr>
          <a:xfrm>
            <a:off x="0" y="33257"/>
            <a:ext cx="833099" cy="680304"/>
          </a:xfrm>
          <a:prstGeom prst="rect">
            <a:avLst/>
          </a:prstGeom>
        </p:spPr>
      </p:pic>
      <p:pic>
        <p:nvPicPr>
          <p:cNvPr id="1028" name="Picture 4" descr="Resultado de imagen para Colciencias logo 2019">
            <a:extLst>
              <a:ext uri="{FF2B5EF4-FFF2-40B4-BE49-F238E27FC236}">
                <a16:creationId xmlns:a16="http://schemas.microsoft.com/office/drawing/2014/main" id="{6480B712-C8E6-41BA-9679-ACDE9F3E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195" y="2091395"/>
            <a:ext cx="4186878" cy="965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Resultado de imagen para Inbios">
            <a:extLst>
              <a:ext uri="{FF2B5EF4-FFF2-40B4-BE49-F238E27FC236}">
                <a16:creationId xmlns:a16="http://schemas.microsoft.com/office/drawing/2014/main" id="{415BE2AC-1F7D-4902-9A0A-B95F001FAB1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807316" y="3315863"/>
            <a:ext cx="2143125"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95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597B2-D6A3-49EA-A298-0ADC0D8556D1}"/>
              </a:ext>
            </a:extLst>
          </p:cNvPr>
          <p:cNvSpPr>
            <a:spLocks noGrp="1"/>
          </p:cNvSpPr>
          <p:nvPr>
            <p:ph type="title"/>
          </p:nvPr>
        </p:nvSpPr>
        <p:spPr>
          <a:xfrm>
            <a:off x="868680" y="373409"/>
            <a:ext cx="7406640" cy="1097902"/>
          </a:xfrm>
        </p:spPr>
        <p:txBody>
          <a:bodyPr/>
          <a:lstStyle/>
          <a:p>
            <a:r>
              <a:rPr lang="es-MX" b="1" dirty="0">
                <a:effectLst>
                  <a:outerShdw blurRad="38100" dist="38100" dir="2700000" algn="tl">
                    <a:srgbClr val="000000">
                      <a:alpha val="43137"/>
                    </a:srgbClr>
                  </a:outerShdw>
                </a:effectLst>
                <a:latin typeface="Ancizar Sans" panose="020B0602040300000003" pitchFamily="34" charset="0"/>
              </a:rPr>
              <a:t>Dengue </a:t>
            </a:r>
            <a:r>
              <a:rPr lang="es-MX" b="1" dirty="0" err="1">
                <a:effectLst>
                  <a:outerShdw blurRad="38100" dist="38100" dir="2700000" algn="tl">
                    <a:srgbClr val="000000">
                      <a:alpha val="43137"/>
                    </a:srgbClr>
                  </a:outerShdw>
                </a:effectLst>
                <a:latin typeface="Ancizar Sans" panose="020B0602040300000003" pitchFamily="34" charset="0"/>
              </a:rPr>
              <a:t>disease</a:t>
            </a:r>
            <a:endParaRPr lang="es-CO" b="1" dirty="0">
              <a:effectLst>
                <a:outerShdw blurRad="38100" dist="38100" dir="2700000" algn="tl">
                  <a:srgbClr val="000000">
                    <a:alpha val="43137"/>
                  </a:srgbClr>
                </a:outerShdw>
              </a:effectLst>
              <a:latin typeface="Ancizar Sans" panose="020B0602040300000003" pitchFamily="34" charset="0"/>
            </a:endParaRPr>
          </a:p>
        </p:txBody>
      </p:sp>
      <p:sp>
        <p:nvSpPr>
          <p:cNvPr id="3" name="Marcador de contenido 2">
            <a:extLst>
              <a:ext uri="{FF2B5EF4-FFF2-40B4-BE49-F238E27FC236}">
                <a16:creationId xmlns:a16="http://schemas.microsoft.com/office/drawing/2014/main" id="{DD800BEC-4C49-4AF7-A8BE-731B9B092C8B}"/>
              </a:ext>
            </a:extLst>
          </p:cNvPr>
          <p:cNvSpPr>
            <a:spLocks noGrp="1"/>
          </p:cNvSpPr>
          <p:nvPr>
            <p:ph sz="half" idx="1"/>
          </p:nvPr>
        </p:nvSpPr>
        <p:spPr>
          <a:xfrm>
            <a:off x="717874" y="1726202"/>
            <a:ext cx="7708252" cy="4023360"/>
          </a:xfrm>
        </p:spPr>
        <p:txBody>
          <a:bodyPr>
            <a:normAutofit/>
          </a:bodyPr>
          <a:lstStyle/>
          <a:p>
            <a:pPr algn="just"/>
            <a:r>
              <a:rPr lang="en-US" sz="1800" dirty="0">
                <a:latin typeface="Ancizar Sans" panose="020B0602040300000003" pitchFamily="34" charset="0"/>
              </a:rPr>
              <a:t>Dengue is a disease which is mainly transmitted by the female of the Aedes aegypti mosquito. This disease manifests itself such as  fever, </a:t>
            </a:r>
            <a:r>
              <a:rPr lang="es-CO" sz="1800" dirty="0" err="1">
                <a:latin typeface="Ancizar Sans" panose="020B0602040300000003" pitchFamily="34" charset="0"/>
              </a:rPr>
              <a:t>headaches</a:t>
            </a:r>
            <a:r>
              <a:rPr lang="es-CO" sz="1800" dirty="0">
                <a:latin typeface="Ancizar Sans" panose="020B0602040300000003" pitchFamily="34" charset="0"/>
              </a:rPr>
              <a:t>, </a:t>
            </a:r>
            <a:r>
              <a:rPr lang="en-US" sz="1800" dirty="0">
                <a:latin typeface="Ancizar Sans" panose="020B0602040300000003" pitchFamily="34" charset="0"/>
              </a:rPr>
              <a:t>severe joint and muscle pain, </a:t>
            </a:r>
            <a:r>
              <a:rPr lang="es-CO" sz="1800" dirty="0">
                <a:latin typeface="Ancizar Sans" panose="020B0602040300000003" pitchFamily="34" charset="0"/>
              </a:rPr>
              <a:t>skin </a:t>
            </a:r>
            <a:r>
              <a:rPr lang="es-CO" sz="1800" dirty="0" err="1">
                <a:latin typeface="Ancizar Sans" panose="020B0602040300000003" pitchFamily="34" charset="0"/>
              </a:rPr>
              <a:t>rash</a:t>
            </a:r>
            <a:r>
              <a:rPr lang="en-US" sz="1800" dirty="0">
                <a:latin typeface="Ancizar Sans" panose="020B0602040300000003" pitchFamily="34" charset="0"/>
              </a:rPr>
              <a:t> and is most prevalent in tropical and sub-tropical regions where demographic and climatic conditions aid the propagation of the vector and the disease, resulting in many cases per year.</a:t>
            </a:r>
            <a:endParaRPr lang="es-CO" sz="1800" dirty="0">
              <a:latin typeface="Ancizar Sans" panose="020B0602040300000003" pitchFamily="34" charset="0"/>
            </a:endParaRPr>
          </a:p>
        </p:txBody>
      </p:sp>
      <p:pic>
        <p:nvPicPr>
          <p:cNvPr id="5" name="Imagen 4">
            <a:extLst>
              <a:ext uri="{FF2B5EF4-FFF2-40B4-BE49-F238E27FC236}">
                <a16:creationId xmlns:a16="http://schemas.microsoft.com/office/drawing/2014/main" id="{992C279C-6E81-4AE6-8287-8E01293BDA57}"/>
              </a:ext>
            </a:extLst>
          </p:cNvPr>
          <p:cNvPicPr>
            <a:picLocks noChangeAspect="1"/>
          </p:cNvPicPr>
          <p:nvPr/>
        </p:nvPicPr>
        <p:blipFill>
          <a:blip r:embed="rId2"/>
          <a:stretch>
            <a:fillRect/>
          </a:stretch>
        </p:blipFill>
        <p:spPr>
          <a:xfrm>
            <a:off x="0" y="33257"/>
            <a:ext cx="833099" cy="680304"/>
          </a:xfrm>
          <a:prstGeom prst="rect">
            <a:avLst/>
          </a:prstGeom>
        </p:spPr>
      </p:pic>
      <p:pic>
        <p:nvPicPr>
          <p:cNvPr id="3074" name="Picture 2" descr="Imagen relacionada">
            <a:extLst>
              <a:ext uri="{FF2B5EF4-FFF2-40B4-BE49-F238E27FC236}">
                <a16:creationId xmlns:a16="http://schemas.microsoft.com/office/drawing/2014/main" id="{087F6B38-7204-4EF7-8057-E5D11DE5C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402" y="3582005"/>
            <a:ext cx="3069190" cy="2023886"/>
          </a:xfrm>
          <a:prstGeom prst="rect">
            <a:avLst/>
          </a:prstGeom>
        </p:spPr>
      </p:pic>
      <p:sp>
        <p:nvSpPr>
          <p:cNvPr id="6" name="CuadroTexto 5">
            <a:extLst>
              <a:ext uri="{FF2B5EF4-FFF2-40B4-BE49-F238E27FC236}">
                <a16:creationId xmlns:a16="http://schemas.microsoft.com/office/drawing/2014/main" id="{1BA64E2B-851D-4550-B190-5382E3497022}"/>
              </a:ext>
            </a:extLst>
          </p:cNvPr>
          <p:cNvSpPr txBox="1"/>
          <p:nvPr/>
        </p:nvSpPr>
        <p:spPr>
          <a:xfrm>
            <a:off x="3481159" y="5611062"/>
            <a:ext cx="4312668" cy="276999"/>
          </a:xfrm>
          <a:prstGeom prst="rect">
            <a:avLst/>
          </a:prstGeom>
          <a:noFill/>
        </p:spPr>
        <p:txBody>
          <a:bodyPr wrap="square" rtlCol="0">
            <a:spAutoFit/>
          </a:bodyPr>
          <a:lstStyle/>
          <a:p>
            <a:r>
              <a:rPr lang="en-US" sz="1200" dirty="0">
                <a:latin typeface="Ancizar Sans" panose="020B0602040300000003" pitchFamily="34" charset="0"/>
              </a:rPr>
              <a:t>Figure  1. Aedes aegypti.</a:t>
            </a:r>
            <a:endParaRPr lang="es-CO" sz="1200" dirty="0">
              <a:latin typeface="Ancizar Sans" panose="020B0602040300000003" pitchFamily="34" charset="0"/>
            </a:endParaRPr>
          </a:p>
        </p:txBody>
      </p:sp>
    </p:spTree>
    <p:extLst>
      <p:ext uri="{BB962C8B-B14F-4D97-AF65-F5344CB8AC3E}">
        <p14:creationId xmlns:p14="http://schemas.microsoft.com/office/powerpoint/2010/main" val="36099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A02C04-B599-44F3-B80F-6925EFE3B46C}"/>
              </a:ext>
            </a:extLst>
          </p:cNvPr>
          <p:cNvSpPr>
            <a:spLocks noGrp="1"/>
          </p:cNvSpPr>
          <p:nvPr>
            <p:ph sz="half" idx="1"/>
          </p:nvPr>
        </p:nvSpPr>
        <p:spPr>
          <a:xfrm>
            <a:off x="727788" y="1569422"/>
            <a:ext cx="7536102" cy="4560789"/>
          </a:xfrm>
        </p:spPr>
        <p:txBody>
          <a:bodyPr/>
          <a:lstStyle/>
          <a:p>
            <a:r>
              <a:rPr lang="en-US" dirty="0">
                <a:latin typeface="Ancizar Sans" panose="020B0602040300000003" pitchFamily="34" charset="0"/>
              </a:rPr>
              <a:t>Medellín is a hyper-endemic city for the dengue virus, as the four dengue serotypes are present in it and all of them can infect humans (Parra et al., 2018).</a:t>
            </a:r>
            <a:endParaRPr lang="es-CO" dirty="0">
              <a:latin typeface="Ancizar Sans" panose="020B0602040300000003" pitchFamily="34" charset="0"/>
            </a:endParaRPr>
          </a:p>
        </p:txBody>
      </p:sp>
      <p:pic>
        <p:nvPicPr>
          <p:cNvPr id="5" name="Imagen 4">
            <a:extLst>
              <a:ext uri="{FF2B5EF4-FFF2-40B4-BE49-F238E27FC236}">
                <a16:creationId xmlns:a16="http://schemas.microsoft.com/office/drawing/2014/main" id="{23E24548-BBAD-43BC-89C8-2145594BF868}"/>
              </a:ext>
            </a:extLst>
          </p:cNvPr>
          <p:cNvPicPr>
            <a:picLocks noChangeAspect="1"/>
          </p:cNvPicPr>
          <p:nvPr/>
        </p:nvPicPr>
        <p:blipFill>
          <a:blip r:embed="rId2"/>
          <a:stretch>
            <a:fillRect/>
          </a:stretch>
        </p:blipFill>
        <p:spPr>
          <a:xfrm>
            <a:off x="0" y="33257"/>
            <a:ext cx="833099" cy="680304"/>
          </a:xfrm>
          <a:prstGeom prst="rect">
            <a:avLst/>
          </a:prstGeom>
        </p:spPr>
      </p:pic>
      <p:pic>
        <p:nvPicPr>
          <p:cNvPr id="6" name="Imagen 5">
            <a:extLst>
              <a:ext uri="{FF2B5EF4-FFF2-40B4-BE49-F238E27FC236}">
                <a16:creationId xmlns:a16="http://schemas.microsoft.com/office/drawing/2014/main" id="{64451973-1477-43A3-A740-C86AFDF42441}"/>
              </a:ext>
            </a:extLst>
          </p:cNvPr>
          <p:cNvPicPr>
            <a:picLocks noChangeAspect="1"/>
          </p:cNvPicPr>
          <p:nvPr/>
        </p:nvPicPr>
        <p:blipFill>
          <a:blip r:embed="rId3"/>
          <a:stretch>
            <a:fillRect/>
          </a:stretch>
        </p:blipFill>
        <p:spPr>
          <a:xfrm>
            <a:off x="1364261" y="2166645"/>
            <a:ext cx="6558697" cy="4061677"/>
          </a:xfrm>
          <a:prstGeom prst="rect">
            <a:avLst/>
          </a:prstGeom>
        </p:spPr>
      </p:pic>
      <p:sp>
        <p:nvSpPr>
          <p:cNvPr id="7" name="CuadroTexto 6">
            <a:extLst>
              <a:ext uri="{FF2B5EF4-FFF2-40B4-BE49-F238E27FC236}">
                <a16:creationId xmlns:a16="http://schemas.microsoft.com/office/drawing/2014/main" id="{E2DD9827-704C-498F-9EDC-FD265F953730}"/>
              </a:ext>
            </a:extLst>
          </p:cNvPr>
          <p:cNvSpPr txBox="1"/>
          <p:nvPr/>
        </p:nvSpPr>
        <p:spPr>
          <a:xfrm>
            <a:off x="1415219" y="6228322"/>
            <a:ext cx="6456783" cy="276999"/>
          </a:xfrm>
          <a:prstGeom prst="rect">
            <a:avLst/>
          </a:prstGeom>
          <a:noFill/>
        </p:spPr>
        <p:txBody>
          <a:bodyPr wrap="square" rtlCol="0">
            <a:spAutoFit/>
          </a:bodyPr>
          <a:lstStyle/>
          <a:p>
            <a:r>
              <a:rPr lang="en-US" sz="1200" dirty="0">
                <a:latin typeface="Ancizar Sans" panose="020B0602040300000003" pitchFamily="34" charset="0"/>
              </a:rPr>
              <a:t>Figure 2. Confirmed dengue cases per week in </a:t>
            </a:r>
            <a:r>
              <a:rPr lang="en-US" sz="1200" dirty="0" err="1">
                <a:latin typeface="Ancizar Sans" panose="020B0602040300000003" pitchFamily="34" charset="0"/>
              </a:rPr>
              <a:t>Medellın</a:t>
            </a:r>
            <a:r>
              <a:rPr lang="en-US" sz="1200" dirty="0">
                <a:latin typeface="Ancizar Sans" panose="020B0602040300000003" pitchFamily="34" charset="0"/>
              </a:rPr>
              <a:t> from 2013 to 2017. Source: SIVIGILA. </a:t>
            </a:r>
            <a:r>
              <a:rPr lang="es-CO" sz="1200" dirty="0">
                <a:latin typeface="Ancizar Sans" panose="020B0602040300000003" pitchFamily="34" charset="0"/>
              </a:rPr>
              <a:t> </a:t>
            </a:r>
          </a:p>
        </p:txBody>
      </p:sp>
      <p:sp>
        <p:nvSpPr>
          <p:cNvPr id="8" name="Título 1">
            <a:extLst>
              <a:ext uri="{FF2B5EF4-FFF2-40B4-BE49-F238E27FC236}">
                <a16:creationId xmlns:a16="http://schemas.microsoft.com/office/drawing/2014/main" id="{2A513AE5-D23F-4121-95F5-25F6DF277466}"/>
              </a:ext>
            </a:extLst>
          </p:cNvPr>
          <p:cNvSpPr>
            <a:spLocks noGrp="1"/>
          </p:cNvSpPr>
          <p:nvPr>
            <p:ph type="title"/>
          </p:nvPr>
        </p:nvSpPr>
        <p:spPr>
          <a:xfrm>
            <a:off x="868680" y="373409"/>
            <a:ext cx="7406640" cy="1097902"/>
          </a:xfrm>
        </p:spPr>
        <p:txBody>
          <a:bodyPr/>
          <a:lstStyle/>
          <a:p>
            <a:r>
              <a:rPr lang="es-MX" b="1" dirty="0">
                <a:effectLst>
                  <a:outerShdw blurRad="38100" dist="38100" dir="2700000" algn="tl">
                    <a:srgbClr val="000000">
                      <a:alpha val="43137"/>
                    </a:srgbClr>
                  </a:outerShdw>
                </a:effectLst>
                <a:latin typeface="Ancizar Sans" panose="020B0602040300000003" pitchFamily="34" charset="0"/>
              </a:rPr>
              <a:t>Dengue </a:t>
            </a:r>
            <a:r>
              <a:rPr lang="es-MX" b="1" dirty="0" err="1">
                <a:effectLst>
                  <a:outerShdw blurRad="38100" dist="38100" dir="2700000" algn="tl">
                    <a:srgbClr val="000000">
                      <a:alpha val="43137"/>
                    </a:srgbClr>
                  </a:outerShdw>
                </a:effectLst>
                <a:latin typeface="Ancizar Sans" panose="020B0602040300000003" pitchFamily="34" charset="0"/>
              </a:rPr>
              <a:t>disease</a:t>
            </a:r>
            <a:endParaRPr lang="es-CO" b="1" dirty="0">
              <a:effectLst>
                <a:outerShdw blurRad="38100" dist="38100" dir="2700000" algn="tl">
                  <a:srgbClr val="000000">
                    <a:alpha val="43137"/>
                  </a:srgbClr>
                </a:outerShdw>
              </a:effectLst>
              <a:latin typeface="Ancizar Sans" panose="020B0602040300000003" pitchFamily="34" charset="0"/>
            </a:endParaRPr>
          </a:p>
        </p:txBody>
      </p:sp>
    </p:spTree>
    <p:extLst>
      <p:ext uri="{BB962C8B-B14F-4D97-AF65-F5344CB8AC3E}">
        <p14:creationId xmlns:p14="http://schemas.microsoft.com/office/powerpoint/2010/main" val="121775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63D87-0E57-43DA-A1B9-8DE99036513E}"/>
              </a:ext>
            </a:extLst>
          </p:cNvPr>
          <p:cNvSpPr>
            <a:spLocks noGrp="1"/>
          </p:cNvSpPr>
          <p:nvPr>
            <p:ph type="title"/>
          </p:nvPr>
        </p:nvSpPr>
        <p:spPr>
          <a:xfrm>
            <a:off x="763942" y="174812"/>
            <a:ext cx="7456326" cy="1377820"/>
          </a:xfrm>
        </p:spPr>
        <p:txBody>
          <a:bodyPr/>
          <a:lstStyle/>
          <a:p>
            <a:r>
              <a:rPr lang="es-MX" b="1" dirty="0">
                <a:latin typeface="Ancizar Sans" panose="020B0602040300000003" pitchFamily="34" charset="0"/>
              </a:rPr>
              <a:t>Dengue data</a:t>
            </a:r>
            <a:endParaRPr lang="es-CO" b="1"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7C436538-0A08-40FC-B898-1749BED76DC6}"/>
              </a:ext>
            </a:extLst>
          </p:cNvPr>
          <p:cNvSpPr>
            <a:spLocks noGrp="1"/>
          </p:cNvSpPr>
          <p:nvPr>
            <p:ph sz="half" idx="1"/>
          </p:nvPr>
        </p:nvSpPr>
        <p:spPr>
          <a:xfrm>
            <a:off x="689882" y="1623069"/>
            <a:ext cx="7764236" cy="1460241"/>
          </a:xfrm>
        </p:spPr>
        <p:txBody>
          <a:bodyPr/>
          <a:lstStyle/>
          <a:p>
            <a:pPr marL="34290" indent="0" algn="just">
              <a:buNone/>
            </a:pPr>
            <a:r>
              <a:rPr lang="en-US" dirty="0">
                <a:latin typeface="Ancizar Sans" panose="020B0602040300000003" pitchFamily="34" charset="0"/>
              </a:rPr>
              <a:t>The data employed in this study was extracted from the dengue fever cases reported in the System for Surveillance in Public Health (SIVIGILA) from years 2013 to 2017 in the city of Medellin.</a:t>
            </a:r>
          </a:p>
          <a:p>
            <a:pPr algn="just"/>
            <a:endParaRPr lang="en-US" dirty="0">
              <a:latin typeface="Ancizar Sans" panose="020B0602040300000003" pitchFamily="34" charset="0"/>
            </a:endParaRPr>
          </a:p>
          <a:p>
            <a:pPr marL="34290" indent="0" algn="just">
              <a:buNone/>
            </a:pPr>
            <a:endParaRPr lang="en-US" dirty="0">
              <a:latin typeface="Ancizar Sans" panose="020B0602040300000003" pitchFamily="34" charset="0"/>
            </a:endParaRPr>
          </a:p>
        </p:txBody>
      </p:sp>
      <p:pic>
        <p:nvPicPr>
          <p:cNvPr id="6" name="Imagen 5">
            <a:extLst>
              <a:ext uri="{FF2B5EF4-FFF2-40B4-BE49-F238E27FC236}">
                <a16:creationId xmlns:a16="http://schemas.microsoft.com/office/drawing/2014/main" id="{A00E1651-6631-488D-A6FF-7FEB8E21611A}"/>
              </a:ext>
            </a:extLst>
          </p:cNvPr>
          <p:cNvPicPr>
            <a:picLocks noChangeAspect="1"/>
          </p:cNvPicPr>
          <p:nvPr/>
        </p:nvPicPr>
        <p:blipFill>
          <a:blip r:embed="rId2"/>
          <a:stretch>
            <a:fillRect/>
          </a:stretch>
        </p:blipFill>
        <p:spPr>
          <a:xfrm>
            <a:off x="544558" y="2618792"/>
            <a:ext cx="8054884" cy="2065586"/>
          </a:xfrm>
          <a:prstGeom prst="rect">
            <a:avLst/>
          </a:prstGeom>
        </p:spPr>
      </p:pic>
      <p:sp>
        <p:nvSpPr>
          <p:cNvPr id="9" name="CuadroTexto 8">
            <a:extLst>
              <a:ext uri="{FF2B5EF4-FFF2-40B4-BE49-F238E27FC236}">
                <a16:creationId xmlns:a16="http://schemas.microsoft.com/office/drawing/2014/main" id="{279FB39E-60F5-4F61-9968-C5FD52541BEB}"/>
              </a:ext>
            </a:extLst>
          </p:cNvPr>
          <p:cNvSpPr txBox="1"/>
          <p:nvPr/>
        </p:nvSpPr>
        <p:spPr>
          <a:xfrm>
            <a:off x="1063690" y="4709778"/>
            <a:ext cx="6456783" cy="276999"/>
          </a:xfrm>
          <a:prstGeom prst="rect">
            <a:avLst/>
          </a:prstGeom>
          <a:noFill/>
        </p:spPr>
        <p:txBody>
          <a:bodyPr wrap="square" rtlCol="0">
            <a:spAutoFit/>
          </a:bodyPr>
          <a:lstStyle/>
          <a:p>
            <a:r>
              <a:rPr lang="en-US" sz="1200" dirty="0">
                <a:latin typeface="Ancizar Sans" panose="020B0602040300000003" pitchFamily="34" charset="0"/>
              </a:rPr>
              <a:t>Table 1. Dengue cases reported from 2013 to 2017 in Medellin. Source: SIVIGILA</a:t>
            </a:r>
            <a:endParaRPr lang="es-CO" sz="1200" dirty="0">
              <a:latin typeface="Ancizar Sans" panose="020B0602040300000003" pitchFamily="34" charset="0"/>
            </a:endParaRPr>
          </a:p>
        </p:txBody>
      </p:sp>
      <p:pic>
        <p:nvPicPr>
          <p:cNvPr id="11" name="Imagen 10">
            <a:extLst>
              <a:ext uri="{FF2B5EF4-FFF2-40B4-BE49-F238E27FC236}">
                <a16:creationId xmlns:a16="http://schemas.microsoft.com/office/drawing/2014/main" id="{0E943DA6-7729-4C71-8884-52A8079233D7}"/>
              </a:ext>
            </a:extLst>
          </p:cNvPr>
          <p:cNvPicPr>
            <a:picLocks noChangeAspect="1"/>
          </p:cNvPicPr>
          <p:nvPr/>
        </p:nvPicPr>
        <p:blipFill>
          <a:blip r:embed="rId3"/>
          <a:stretch>
            <a:fillRect/>
          </a:stretch>
        </p:blipFill>
        <p:spPr>
          <a:xfrm>
            <a:off x="0" y="33257"/>
            <a:ext cx="833099" cy="680304"/>
          </a:xfrm>
          <a:prstGeom prst="rect">
            <a:avLst/>
          </a:prstGeom>
        </p:spPr>
      </p:pic>
    </p:spTree>
    <p:extLst>
      <p:ext uri="{BB962C8B-B14F-4D97-AF65-F5344CB8AC3E}">
        <p14:creationId xmlns:p14="http://schemas.microsoft.com/office/powerpoint/2010/main" val="214972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77424-ED57-4431-BBA0-5F6CF3A849DC}"/>
              </a:ext>
            </a:extLst>
          </p:cNvPr>
          <p:cNvSpPr>
            <a:spLocks noGrp="1"/>
          </p:cNvSpPr>
          <p:nvPr>
            <p:ph type="title"/>
          </p:nvPr>
        </p:nvSpPr>
        <p:spPr>
          <a:xfrm>
            <a:off x="857250" y="208383"/>
            <a:ext cx="7406640" cy="1356360"/>
          </a:xfrm>
        </p:spPr>
        <p:txBody>
          <a:bodyPr/>
          <a:lstStyle/>
          <a:p>
            <a:r>
              <a:rPr lang="es-CO" b="1" dirty="0" err="1">
                <a:effectLst>
                  <a:outerShdw blurRad="38100" dist="38100" dir="2700000" algn="tl">
                    <a:srgbClr val="000000">
                      <a:alpha val="43137"/>
                    </a:srgbClr>
                  </a:outerShdw>
                </a:effectLst>
                <a:latin typeface="Ancizar Sans" panose="020B0602040300000003" pitchFamily="34" charset="0"/>
              </a:rPr>
              <a:t>Meteorological</a:t>
            </a:r>
            <a:r>
              <a:rPr lang="es-CO" b="1" dirty="0">
                <a:effectLst>
                  <a:outerShdw blurRad="38100" dist="38100" dir="2700000" algn="tl">
                    <a:srgbClr val="000000">
                      <a:alpha val="43137"/>
                    </a:srgbClr>
                  </a:outerShdw>
                </a:effectLst>
                <a:latin typeface="Ancizar Sans" panose="020B0602040300000003" pitchFamily="34" charset="0"/>
              </a:rPr>
              <a:t> Data</a:t>
            </a:r>
          </a:p>
        </p:txBody>
      </p:sp>
      <p:sp>
        <p:nvSpPr>
          <p:cNvPr id="3" name="Marcador de contenido 2">
            <a:extLst>
              <a:ext uri="{FF2B5EF4-FFF2-40B4-BE49-F238E27FC236}">
                <a16:creationId xmlns:a16="http://schemas.microsoft.com/office/drawing/2014/main" id="{1AEA6E89-9405-407D-A4B9-6BF1F78D537C}"/>
              </a:ext>
            </a:extLst>
          </p:cNvPr>
          <p:cNvSpPr>
            <a:spLocks noGrp="1"/>
          </p:cNvSpPr>
          <p:nvPr>
            <p:ph sz="half" idx="1"/>
          </p:nvPr>
        </p:nvSpPr>
        <p:spPr>
          <a:xfrm>
            <a:off x="651976" y="1889448"/>
            <a:ext cx="4069313" cy="3979507"/>
          </a:xfrm>
        </p:spPr>
        <p:txBody>
          <a:bodyPr/>
          <a:lstStyle/>
          <a:p>
            <a:pPr marL="34290" indent="0">
              <a:buNone/>
            </a:pPr>
            <a:r>
              <a:rPr lang="en-US" dirty="0">
                <a:latin typeface="Ancizar Sans" panose="020B0602040300000003" pitchFamily="34" charset="0"/>
              </a:rPr>
              <a:t>Climate data was obtained through the Early Warning System for Medellin and the </a:t>
            </a:r>
            <a:r>
              <a:rPr lang="en-US" dirty="0" err="1">
                <a:latin typeface="Ancizar Sans" panose="020B0602040300000003" pitchFamily="34" charset="0"/>
              </a:rPr>
              <a:t>Aburrá</a:t>
            </a:r>
            <a:r>
              <a:rPr lang="en-US" dirty="0">
                <a:latin typeface="Ancizar Sans" panose="020B0602040300000003" pitchFamily="34" charset="0"/>
              </a:rPr>
              <a:t> Valley (SIATA). </a:t>
            </a:r>
          </a:p>
          <a:p>
            <a:endParaRPr lang="en-US" dirty="0">
              <a:latin typeface="Ancizar Sans" panose="020B0602040300000003" pitchFamily="34" charset="0"/>
            </a:endParaRPr>
          </a:p>
          <a:p>
            <a:pPr marL="34290" indent="0">
              <a:buNone/>
            </a:pPr>
            <a:r>
              <a:rPr lang="en-US" dirty="0">
                <a:latin typeface="Ancizar Sans" panose="020B0602040300000003" pitchFamily="34" charset="0"/>
              </a:rPr>
              <a:t>We used measurements gathered by sensors in the SIATA Tower station:</a:t>
            </a:r>
          </a:p>
          <a:p>
            <a:pPr marL="377190" indent="-342900">
              <a:buFont typeface="+mj-lt"/>
              <a:buAutoNum type="arabicPeriod"/>
            </a:pPr>
            <a:r>
              <a:rPr lang="en-US" dirty="0">
                <a:latin typeface="Ancizar Sans" panose="020B0602040300000003" pitchFamily="34" charset="0"/>
              </a:rPr>
              <a:t>Precipitation  </a:t>
            </a:r>
          </a:p>
          <a:p>
            <a:pPr marL="377190" indent="-342900">
              <a:buFont typeface="+mj-lt"/>
              <a:buAutoNum type="arabicPeriod"/>
            </a:pPr>
            <a:r>
              <a:rPr lang="en-US" dirty="0">
                <a:latin typeface="Ancizar Sans" panose="020B0602040300000003" pitchFamily="34" charset="0"/>
              </a:rPr>
              <a:t>Temperature</a:t>
            </a:r>
          </a:p>
          <a:p>
            <a:pPr marL="377190" indent="-342900">
              <a:buFont typeface="+mj-lt"/>
              <a:buAutoNum type="arabicPeriod"/>
            </a:pPr>
            <a:r>
              <a:rPr lang="en-US" dirty="0">
                <a:latin typeface="Ancizar Sans" panose="020B0602040300000003" pitchFamily="34" charset="0"/>
              </a:rPr>
              <a:t>Relative humidity</a:t>
            </a:r>
          </a:p>
          <a:p>
            <a:pPr marL="377190" indent="-342900">
              <a:buFont typeface="+mj-lt"/>
              <a:buAutoNum type="arabicPeriod"/>
            </a:pPr>
            <a:endParaRPr lang="en-US" dirty="0">
              <a:latin typeface="Ancizar Sans" panose="020B0602040300000003" pitchFamily="34" charset="0"/>
            </a:endParaRPr>
          </a:p>
        </p:txBody>
      </p:sp>
      <p:pic>
        <p:nvPicPr>
          <p:cNvPr id="2050" name="Picture 2" descr="Resultado de imagen para siata logo">
            <a:extLst>
              <a:ext uri="{FF2B5EF4-FFF2-40B4-BE49-F238E27FC236}">
                <a16:creationId xmlns:a16="http://schemas.microsoft.com/office/drawing/2014/main" id="{F13C48C7-AF0F-4A3B-B435-1E113AF5D019}"/>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8325" r="19252"/>
          <a:stretch/>
        </p:blipFill>
        <p:spPr bwMode="auto">
          <a:xfrm>
            <a:off x="5522259" y="1488606"/>
            <a:ext cx="2133599" cy="1460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94BCB27A-0DF3-4EB8-B6C9-5D014309C3B2}"/>
              </a:ext>
            </a:extLst>
          </p:cNvPr>
          <p:cNvPicPr>
            <a:picLocks noChangeAspect="1"/>
          </p:cNvPicPr>
          <p:nvPr/>
        </p:nvPicPr>
        <p:blipFill>
          <a:blip r:embed="rId3"/>
          <a:stretch>
            <a:fillRect/>
          </a:stretch>
        </p:blipFill>
        <p:spPr>
          <a:xfrm>
            <a:off x="0" y="33257"/>
            <a:ext cx="833099" cy="680304"/>
          </a:xfrm>
          <a:prstGeom prst="rect">
            <a:avLst/>
          </a:prstGeom>
        </p:spPr>
      </p:pic>
      <p:sp>
        <p:nvSpPr>
          <p:cNvPr id="8" name="CuadroTexto 6">
            <a:extLst>
              <a:ext uri="{FF2B5EF4-FFF2-40B4-BE49-F238E27FC236}">
                <a16:creationId xmlns:a16="http://schemas.microsoft.com/office/drawing/2014/main" id="{94891C0B-6B95-43BC-B75F-B1672B16DC58}"/>
              </a:ext>
            </a:extLst>
          </p:cNvPr>
          <p:cNvSpPr txBox="1"/>
          <p:nvPr/>
        </p:nvSpPr>
        <p:spPr>
          <a:xfrm>
            <a:off x="5915608" y="5868955"/>
            <a:ext cx="6456783" cy="276999"/>
          </a:xfrm>
          <a:prstGeom prst="rect">
            <a:avLst/>
          </a:prstGeom>
          <a:noFill/>
        </p:spPr>
        <p:txBody>
          <a:bodyPr wrap="square" rtlCol="0">
            <a:spAutoFit/>
          </a:bodyPr>
          <a:lstStyle/>
          <a:p>
            <a:r>
              <a:rPr lang="en-US" sz="1200" dirty="0">
                <a:latin typeface="Ancizar Sans" panose="020B0602040300000003" pitchFamily="34" charset="0"/>
              </a:rPr>
              <a:t>Figure 3. SIATA tower.</a:t>
            </a:r>
            <a:endParaRPr lang="es-CO" sz="1200" dirty="0">
              <a:latin typeface="Ancizar Sans" panose="020B0602040300000003" pitchFamily="34" charset="0"/>
            </a:endParaRPr>
          </a:p>
        </p:txBody>
      </p:sp>
      <p:pic>
        <p:nvPicPr>
          <p:cNvPr id="7" name="Picture 6">
            <a:extLst>
              <a:ext uri="{FF2B5EF4-FFF2-40B4-BE49-F238E27FC236}">
                <a16:creationId xmlns:a16="http://schemas.microsoft.com/office/drawing/2014/main" id="{D3C591B8-9333-4526-9457-F3494F31458D}"/>
              </a:ext>
            </a:extLst>
          </p:cNvPr>
          <p:cNvPicPr>
            <a:picLocks noChangeAspect="1"/>
          </p:cNvPicPr>
          <p:nvPr/>
        </p:nvPicPr>
        <p:blipFill rotWithShape="1">
          <a:blip r:embed="rId4"/>
          <a:srcRect l="43039" t="29347" r="31177" b="25686"/>
          <a:stretch/>
        </p:blipFill>
        <p:spPr>
          <a:xfrm>
            <a:off x="5161429" y="3067980"/>
            <a:ext cx="2855258" cy="2800975"/>
          </a:xfrm>
          <a:prstGeom prst="rect">
            <a:avLst/>
          </a:prstGeom>
        </p:spPr>
      </p:pic>
    </p:spTree>
    <p:extLst>
      <p:ext uri="{BB962C8B-B14F-4D97-AF65-F5344CB8AC3E}">
        <p14:creationId xmlns:p14="http://schemas.microsoft.com/office/powerpoint/2010/main" val="1345650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EC90F0-7B59-461E-AE49-0B84156DC0CE}"/>
              </a:ext>
            </a:extLst>
          </p:cNvPr>
          <p:cNvPicPr>
            <a:picLocks noChangeAspect="1"/>
          </p:cNvPicPr>
          <p:nvPr/>
        </p:nvPicPr>
        <p:blipFill>
          <a:blip r:embed="rId2"/>
          <a:stretch>
            <a:fillRect/>
          </a:stretch>
        </p:blipFill>
        <p:spPr>
          <a:xfrm>
            <a:off x="0" y="33257"/>
            <a:ext cx="833099" cy="680304"/>
          </a:xfrm>
          <a:prstGeom prst="rect">
            <a:avLst/>
          </a:prstGeom>
        </p:spPr>
      </p:pic>
      <p:sp>
        <p:nvSpPr>
          <p:cNvPr id="6" name="Título 1">
            <a:extLst>
              <a:ext uri="{FF2B5EF4-FFF2-40B4-BE49-F238E27FC236}">
                <a16:creationId xmlns:a16="http://schemas.microsoft.com/office/drawing/2014/main" id="{08E383A9-7EF0-4512-8E6E-5D96A9479733}"/>
              </a:ext>
            </a:extLst>
          </p:cNvPr>
          <p:cNvSpPr>
            <a:spLocks noGrp="1"/>
          </p:cNvSpPr>
          <p:nvPr>
            <p:ph type="title"/>
          </p:nvPr>
        </p:nvSpPr>
        <p:spPr>
          <a:xfrm>
            <a:off x="857250" y="208383"/>
            <a:ext cx="7406640" cy="1356360"/>
          </a:xfrm>
        </p:spPr>
        <p:txBody>
          <a:bodyPr/>
          <a:lstStyle/>
          <a:p>
            <a:r>
              <a:rPr lang="es-CO" b="1" dirty="0" err="1">
                <a:effectLst>
                  <a:outerShdw blurRad="38100" dist="38100" dir="2700000" algn="tl">
                    <a:srgbClr val="000000">
                      <a:alpha val="43137"/>
                    </a:srgbClr>
                  </a:outerShdw>
                </a:effectLst>
                <a:latin typeface="Ancizar Sans" panose="020B0602040300000003" pitchFamily="34" charset="0"/>
              </a:rPr>
              <a:t>Meteorological</a:t>
            </a:r>
            <a:r>
              <a:rPr lang="es-CO" b="1" dirty="0">
                <a:effectLst>
                  <a:outerShdw blurRad="38100" dist="38100" dir="2700000" algn="tl">
                    <a:srgbClr val="000000">
                      <a:alpha val="43137"/>
                    </a:srgbClr>
                  </a:outerShdw>
                </a:effectLst>
                <a:latin typeface="Ancizar Sans" panose="020B0602040300000003" pitchFamily="34" charset="0"/>
              </a:rPr>
              <a:t> Data: Variables</a:t>
            </a:r>
          </a:p>
        </p:txBody>
      </p:sp>
      <p:pic>
        <p:nvPicPr>
          <p:cNvPr id="8" name="Imagen 7">
            <a:extLst>
              <a:ext uri="{FF2B5EF4-FFF2-40B4-BE49-F238E27FC236}">
                <a16:creationId xmlns:a16="http://schemas.microsoft.com/office/drawing/2014/main" id="{FD7875CC-87AC-4000-A5AB-5C4342ECD788}"/>
              </a:ext>
            </a:extLst>
          </p:cNvPr>
          <p:cNvPicPr>
            <a:picLocks noChangeAspect="1"/>
          </p:cNvPicPr>
          <p:nvPr/>
        </p:nvPicPr>
        <p:blipFill>
          <a:blip r:embed="rId3"/>
          <a:stretch>
            <a:fillRect/>
          </a:stretch>
        </p:blipFill>
        <p:spPr>
          <a:xfrm>
            <a:off x="422375" y="2582333"/>
            <a:ext cx="8299249" cy="1818687"/>
          </a:xfrm>
          <a:prstGeom prst="rect">
            <a:avLst/>
          </a:prstGeom>
        </p:spPr>
      </p:pic>
      <p:sp>
        <p:nvSpPr>
          <p:cNvPr id="9" name="CuadroTexto 8">
            <a:extLst>
              <a:ext uri="{FF2B5EF4-FFF2-40B4-BE49-F238E27FC236}">
                <a16:creationId xmlns:a16="http://schemas.microsoft.com/office/drawing/2014/main" id="{D5C9CFD3-678A-42D2-AEE1-091824D32B1E}"/>
              </a:ext>
            </a:extLst>
          </p:cNvPr>
          <p:cNvSpPr txBox="1"/>
          <p:nvPr/>
        </p:nvSpPr>
        <p:spPr>
          <a:xfrm>
            <a:off x="1997335" y="4470876"/>
            <a:ext cx="6456783" cy="276999"/>
          </a:xfrm>
          <a:prstGeom prst="rect">
            <a:avLst/>
          </a:prstGeom>
          <a:noFill/>
        </p:spPr>
        <p:txBody>
          <a:bodyPr wrap="square" rtlCol="0">
            <a:spAutoFit/>
          </a:bodyPr>
          <a:lstStyle/>
          <a:p>
            <a:r>
              <a:rPr lang="en-US" sz="1200" dirty="0">
                <a:latin typeface="Ancizar Sans" panose="020B0602040300000003" pitchFamily="34" charset="0"/>
              </a:rPr>
              <a:t>Table 2. </a:t>
            </a:r>
            <a:r>
              <a:rPr lang="es-CO" sz="1200" dirty="0" err="1">
                <a:latin typeface="Ancizar Sans" panose="020B0602040300000003" pitchFamily="34" charset="0"/>
              </a:rPr>
              <a:t>Weather</a:t>
            </a:r>
            <a:r>
              <a:rPr lang="es-CO" sz="1200" dirty="0">
                <a:latin typeface="Ancizar Sans" panose="020B0602040300000003" pitchFamily="34" charset="0"/>
              </a:rPr>
              <a:t> and </a:t>
            </a:r>
            <a:r>
              <a:rPr lang="es-CO" sz="1200" dirty="0" err="1">
                <a:latin typeface="Ancizar Sans" panose="020B0602040300000003" pitchFamily="34" charset="0"/>
              </a:rPr>
              <a:t>Climate</a:t>
            </a:r>
            <a:r>
              <a:rPr lang="es-CO" sz="1200" dirty="0">
                <a:latin typeface="Ancizar Sans" panose="020B0602040300000003" pitchFamily="34" charset="0"/>
              </a:rPr>
              <a:t> </a:t>
            </a:r>
            <a:r>
              <a:rPr lang="es-CO" sz="1200" dirty="0" err="1">
                <a:latin typeface="Ancizar Sans" panose="020B0602040300000003" pitchFamily="34" charset="0"/>
              </a:rPr>
              <a:t>parameters</a:t>
            </a:r>
            <a:r>
              <a:rPr lang="en-US" sz="1200" dirty="0">
                <a:latin typeface="Ancizar Sans" panose="020B0602040300000003" pitchFamily="34" charset="0"/>
              </a:rPr>
              <a:t>. Source: SIATA</a:t>
            </a:r>
            <a:endParaRPr lang="es-CO" sz="1200" dirty="0">
              <a:latin typeface="Ancizar Sans" panose="020B0602040300000003" pitchFamily="34" charset="0"/>
            </a:endParaRPr>
          </a:p>
        </p:txBody>
      </p:sp>
    </p:spTree>
    <p:extLst>
      <p:ext uri="{BB962C8B-B14F-4D97-AF65-F5344CB8AC3E}">
        <p14:creationId xmlns:p14="http://schemas.microsoft.com/office/powerpoint/2010/main" val="4046833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EC90F0-7B59-461E-AE49-0B84156DC0CE}"/>
              </a:ext>
            </a:extLst>
          </p:cNvPr>
          <p:cNvPicPr>
            <a:picLocks noChangeAspect="1"/>
          </p:cNvPicPr>
          <p:nvPr/>
        </p:nvPicPr>
        <p:blipFill>
          <a:blip r:embed="rId2"/>
          <a:stretch>
            <a:fillRect/>
          </a:stretch>
        </p:blipFill>
        <p:spPr>
          <a:xfrm>
            <a:off x="0" y="33257"/>
            <a:ext cx="833099" cy="680304"/>
          </a:xfrm>
          <a:prstGeom prst="rect">
            <a:avLst/>
          </a:prstGeom>
        </p:spPr>
      </p:pic>
      <p:sp>
        <p:nvSpPr>
          <p:cNvPr id="6" name="Título 1">
            <a:extLst>
              <a:ext uri="{FF2B5EF4-FFF2-40B4-BE49-F238E27FC236}">
                <a16:creationId xmlns:a16="http://schemas.microsoft.com/office/drawing/2014/main" id="{08E383A9-7EF0-4512-8E6E-5D96A9479733}"/>
              </a:ext>
            </a:extLst>
          </p:cNvPr>
          <p:cNvSpPr>
            <a:spLocks noGrp="1"/>
          </p:cNvSpPr>
          <p:nvPr>
            <p:ph type="title"/>
          </p:nvPr>
        </p:nvSpPr>
        <p:spPr>
          <a:xfrm>
            <a:off x="857249" y="208383"/>
            <a:ext cx="7696547" cy="1356360"/>
          </a:xfrm>
        </p:spPr>
        <p:txBody>
          <a:bodyPr/>
          <a:lstStyle/>
          <a:p>
            <a:r>
              <a:rPr lang="es-CO" b="1" dirty="0" err="1">
                <a:effectLst>
                  <a:outerShdw blurRad="38100" dist="38100" dir="2700000" algn="tl">
                    <a:srgbClr val="000000">
                      <a:alpha val="43137"/>
                    </a:srgbClr>
                  </a:outerShdw>
                </a:effectLst>
                <a:latin typeface="Ancizar Sans" panose="020B0602040300000003" pitchFamily="34" charset="0"/>
              </a:rPr>
              <a:t>Meteorological</a:t>
            </a:r>
            <a:r>
              <a:rPr lang="es-CO" b="1" dirty="0">
                <a:effectLst>
                  <a:outerShdw blurRad="38100" dist="38100" dir="2700000" algn="tl">
                    <a:srgbClr val="000000">
                      <a:alpha val="43137"/>
                    </a:srgbClr>
                  </a:outerShdw>
                </a:effectLst>
                <a:latin typeface="Ancizar Sans" panose="020B0602040300000003" pitchFamily="34" charset="0"/>
              </a:rPr>
              <a:t> Data: </a:t>
            </a:r>
            <a:r>
              <a:rPr lang="es-CO" b="1" dirty="0" err="1">
                <a:effectLst>
                  <a:outerShdw blurRad="38100" dist="38100" dir="2700000" algn="tl">
                    <a:srgbClr val="000000">
                      <a:alpha val="43137"/>
                    </a:srgbClr>
                  </a:outerShdw>
                </a:effectLst>
                <a:latin typeface="Ancizar Sans" panose="020B0602040300000003" pitchFamily="34" charset="0"/>
              </a:rPr>
              <a:t>Temperature</a:t>
            </a:r>
            <a:endParaRPr lang="es-CO" b="1" dirty="0">
              <a:effectLst>
                <a:outerShdw blurRad="38100" dist="38100" dir="2700000" algn="tl">
                  <a:srgbClr val="000000">
                    <a:alpha val="43137"/>
                  </a:srgbClr>
                </a:outerShdw>
              </a:effectLst>
              <a:latin typeface="Ancizar Sans" panose="020B0602040300000003" pitchFamily="34" charset="0"/>
            </a:endParaRPr>
          </a:p>
        </p:txBody>
      </p:sp>
      <p:pic>
        <p:nvPicPr>
          <p:cNvPr id="7" name="Imagen 6">
            <a:extLst>
              <a:ext uri="{FF2B5EF4-FFF2-40B4-BE49-F238E27FC236}">
                <a16:creationId xmlns:a16="http://schemas.microsoft.com/office/drawing/2014/main" id="{98536DC3-2AB4-4345-8DDE-9793E6B32B65}"/>
              </a:ext>
            </a:extLst>
          </p:cNvPr>
          <p:cNvPicPr>
            <a:picLocks noChangeAspect="1"/>
          </p:cNvPicPr>
          <p:nvPr/>
        </p:nvPicPr>
        <p:blipFill>
          <a:blip r:embed="rId3"/>
          <a:stretch>
            <a:fillRect/>
          </a:stretch>
        </p:blipFill>
        <p:spPr>
          <a:xfrm>
            <a:off x="660967" y="1596746"/>
            <a:ext cx="7696548" cy="4775871"/>
          </a:xfrm>
          <a:prstGeom prst="rect">
            <a:avLst/>
          </a:prstGeom>
        </p:spPr>
      </p:pic>
      <p:sp>
        <p:nvSpPr>
          <p:cNvPr id="8" name="CuadroTexto 7">
            <a:extLst>
              <a:ext uri="{FF2B5EF4-FFF2-40B4-BE49-F238E27FC236}">
                <a16:creationId xmlns:a16="http://schemas.microsoft.com/office/drawing/2014/main" id="{F83DEE3F-86CE-4739-AE5F-18191D4C0E48}"/>
              </a:ext>
            </a:extLst>
          </p:cNvPr>
          <p:cNvSpPr txBox="1"/>
          <p:nvPr/>
        </p:nvSpPr>
        <p:spPr>
          <a:xfrm>
            <a:off x="1725045" y="6372618"/>
            <a:ext cx="6456783" cy="276999"/>
          </a:xfrm>
          <a:prstGeom prst="rect">
            <a:avLst/>
          </a:prstGeom>
          <a:noFill/>
        </p:spPr>
        <p:txBody>
          <a:bodyPr wrap="square" rtlCol="0">
            <a:spAutoFit/>
          </a:bodyPr>
          <a:lstStyle/>
          <a:p>
            <a:r>
              <a:rPr lang="en-US" sz="1200" dirty="0">
                <a:latin typeface="Ancizar Sans" panose="020B0602040300000003" pitchFamily="34" charset="0"/>
              </a:rPr>
              <a:t>Figure  4.  Mean weekly temperature for Medellin, from 2013 to 2017. Source: SIATA.</a:t>
            </a:r>
            <a:endParaRPr lang="es-CO" sz="1200" dirty="0">
              <a:latin typeface="Ancizar Sans" panose="020B0602040300000003" pitchFamily="34" charset="0"/>
            </a:endParaRPr>
          </a:p>
        </p:txBody>
      </p:sp>
    </p:spTree>
    <p:extLst>
      <p:ext uri="{BB962C8B-B14F-4D97-AF65-F5344CB8AC3E}">
        <p14:creationId xmlns:p14="http://schemas.microsoft.com/office/powerpoint/2010/main" val="330353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EC90F0-7B59-461E-AE49-0B84156DC0CE}"/>
              </a:ext>
            </a:extLst>
          </p:cNvPr>
          <p:cNvPicPr>
            <a:picLocks noChangeAspect="1"/>
          </p:cNvPicPr>
          <p:nvPr/>
        </p:nvPicPr>
        <p:blipFill>
          <a:blip r:embed="rId2"/>
          <a:stretch>
            <a:fillRect/>
          </a:stretch>
        </p:blipFill>
        <p:spPr>
          <a:xfrm>
            <a:off x="0" y="33257"/>
            <a:ext cx="833099" cy="680304"/>
          </a:xfrm>
          <a:prstGeom prst="rect">
            <a:avLst/>
          </a:prstGeom>
        </p:spPr>
      </p:pic>
      <p:sp>
        <p:nvSpPr>
          <p:cNvPr id="6" name="Título 1">
            <a:extLst>
              <a:ext uri="{FF2B5EF4-FFF2-40B4-BE49-F238E27FC236}">
                <a16:creationId xmlns:a16="http://schemas.microsoft.com/office/drawing/2014/main" id="{08E383A9-7EF0-4512-8E6E-5D96A9479733}"/>
              </a:ext>
            </a:extLst>
          </p:cNvPr>
          <p:cNvSpPr>
            <a:spLocks noGrp="1"/>
          </p:cNvSpPr>
          <p:nvPr>
            <p:ph type="title"/>
          </p:nvPr>
        </p:nvSpPr>
        <p:spPr>
          <a:xfrm>
            <a:off x="434457" y="103880"/>
            <a:ext cx="8369558" cy="1356360"/>
          </a:xfrm>
        </p:spPr>
        <p:txBody>
          <a:bodyPr>
            <a:normAutofit/>
          </a:bodyPr>
          <a:lstStyle/>
          <a:p>
            <a:r>
              <a:rPr lang="es-CO" sz="3800" b="1" dirty="0" err="1">
                <a:effectLst>
                  <a:outerShdw blurRad="38100" dist="38100" dir="2700000" algn="tl">
                    <a:srgbClr val="000000">
                      <a:alpha val="43137"/>
                    </a:srgbClr>
                  </a:outerShdw>
                </a:effectLst>
                <a:latin typeface="Ancizar Sans" panose="020B0602040300000003" pitchFamily="34" charset="0"/>
              </a:rPr>
              <a:t>Meteorological</a:t>
            </a:r>
            <a:r>
              <a:rPr lang="es-CO" sz="3800" b="1" dirty="0">
                <a:effectLst>
                  <a:outerShdw blurRad="38100" dist="38100" dir="2700000" algn="tl">
                    <a:srgbClr val="000000">
                      <a:alpha val="43137"/>
                    </a:srgbClr>
                  </a:outerShdw>
                </a:effectLst>
                <a:latin typeface="Ancizar Sans" panose="020B0602040300000003" pitchFamily="34" charset="0"/>
              </a:rPr>
              <a:t> Data:  </a:t>
            </a:r>
            <a:r>
              <a:rPr lang="es-CO" sz="3800" b="1" dirty="0" err="1">
                <a:effectLst>
                  <a:outerShdw blurRad="38100" dist="38100" dir="2700000" algn="tl">
                    <a:srgbClr val="000000">
                      <a:alpha val="43137"/>
                    </a:srgbClr>
                  </a:outerShdw>
                </a:effectLst>
                <a:latin typeface="Ancizar Sans" panose="020B0602040300000003" pitchFamily="34" charset="0"/>
              </a:rPr>
              <a:t>Relative</a:t>
            </a:r>
            <a:r>
              <a:rPr lang="es-CO" sz="3800" b="1" dirty="0">
                <a:effectLst>
                  <a:outerShdw blurRad="38100" dist="38100" dir="2700000" algn="tl">
                    <a:srgbClr val="000000">
                      <a:alpha val="43137"/>
                    </a:srgbClr>
                  </a:outerShdw>
                </a:effectLst>
                <a:latin typeface="Ancizar Sans" panose="020B0602040300000003" pitchFamily="34" charset="0"/>
              </a:rPr>
              <a:t> </a:t>
            </a:r>
            <a:r>
              <a:rPr lang="es-CO" sz="3800" b="1" dirty="0" err="1">
                <a:effectLst>
                  <a:outerShdw blurRad="38100" dist="38100" dir="2700000" algn="tl">
                    <a:srgbClr val="000000">
                      <a:alpha val="43137"/>
                    </a:srgbClr>
                  </a:outerShdw>
                </a:effectLst>
                <a:latin typeface="Ancizar Sans" panose="020B0602040300000003" pitchFamily="34" charset="0"/>
              </a:rPr>
              <a:t>Humidity</a:t>
            </a:r>
            <a:endParaRPr lang="es-CO" sz="3800" b="1" dirty="0">
              <a:effectLst>
                <a:outerShdw blurRad="38100" dist="38100" dir="2700000" algn="tl">
                  <a:srgbClr val="000000">
                    <a:alpha val="43137"/>
                  </a:srgbClr>
                </a:outerShdw>
              </a:effectLst>
              <a:latin typeface="Ancizar Sans" panose="020B0602040300000003" pitchFamily="34" charset="0"/>
            </a:endParaRPr>
          </a:p>
        </p:txBody>
      </p:sp>
      <p:pic>
        <p:nvPicPr>
          <p:cNvPr id="4" name="Imagen 3">
            <a:extLst>
              <a:ext uri="{FF2B5EF4-FFF2-40B4-BE49-F238E27FC236}">
                <a16:creationId xmlns:a16="http://schemas.microsoft.com/office/drawing/2014/main" id="{EA21E250-2560-4C0C-88B3-676E9D15F219}"/>
              </a:ext>
            </a:extLst>
          </p:cNvPr>
          <p:cNvPicPr>
            <a:picLocks noChangeAspect="1"/>
          </p:cNvPicPr>
          <p:nvPr/>
        </p:nvPicPr>
        <p:blipFill>
          <a:blip r:embed="rId3"/>
          <a:stretch>
            <a:fillRect/>
          </a:stretch>
        </p:blipFill>
        <p:spPr>
          <a:xfrm>
            <a:off x="546616" y="1355633"/>
            <a:ext cx="8050767" cy="4964165"/>
          </a:xfrm>
          <a:prstGeom prst="rect">
            <a:avLst/>
          </a:prstGeom>
        </p:spPr>
      </p:pic>
      <p:sp>
        <p:nvSpPr>
          <p:cNvPr id="7" name="CuadroTexto 6">
            <a:extLst>
              <a:ext uri="{FF2B5EF4-FFF2-40B4-BE49-F238E27FC236}">
                <a16:creationId xmlns:a16="http://schemas.microsoft.com/office/drawing/2014/main" id="{89E614C4-BD97-4462-8E3A-1451CBEAC098}"/>
              </a:ext>
            </a:extLst>
          </p:cNvPr>
          <p:cNvSpPr txBox="1"/>
          <p:nvPr/>
        </p:nvSpPr>
        <p:spPr>
          <a:xfrm>
            <a:off x="1793381" y="6372291"/>
            <a:ext cx="6456783" cy="276999"/>
          </a:xfrm>
          <a:prstGeom prst="rect">
            <a:avLst/>
          </a:prstGeom>
          <a:noFill/>
        </p:spPr>
        <p:txBody>
          <a:bodyPr wrap="square" rtlCol="0">
            <a:spAutoFit/>
          </a:bodyPr>
          <a:lstStyle/>
          <a:p>
            <a:r>
              <a:rPr lang="en-US" sz="1200" dirty="0">
                <a:latin typeface="Ancizar Sans" panose="020B0602040300000003" pitchFamily="34" charset="0"/>
              </a:rPr>
              <a:t>Figure  5.  Mean weekly relative humidity for Medellin, from 2013 to 2017. Source: SIATA.</a:t>
            </a:r>
            <a:endParaRPr lang="es-CO" sz="1200" dirty="0">
              <a:latin typeface="Ancizar Sans" panose="020B0602040300000003" pitchFamily="34" charset="0"/>
            </a:endParaRPr>
          </a:p>
        </p:txBody>
      </p:sp>
    </p:spTree>
    <p:extLst>
      <p:ext uri="{BB962C8B-B14F-4D97-AF65-F5344CB8AC3E}">
        <p14:creationId xmlns:p14="http://schemas.microsoft.com/office/powerpoint/2010/main" val="3996308114"/>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1559</TotalTime>
  <Words>1647</Words>
  <Application>Microsoft Office PowerPoint</Application>
  <PresentationFormat>Presentación en pantalla (4:3)</PresentationFormat>
  <Paragraphs>100</Paragraphs>
  <Slides>21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Ancizar Sans</vt:lpstr>
      <vt:lpstr>Ancizar Sans Black</vt:lpstr>
      <vt:lpstr>Arial</vt:lpstr>
      <vt:lpstr>Calibri</vt:lpstr>
      <vt:lpstr>Corbel</vt:lpstr>
      <vt:lpstr>Base</vt:lpstr>
      <vt:lpstr>Presentación de PowerPoint</vt:lpstr>
      <vt:lpstr>Towards a machine learning-based approach to forecasting Dengue virus outbreaks in Colombian cities. A case-study: Medellín, Antioquia  </vt:lpstr>
      <vt:lpstr>Dengue disease</vt:lpstr>
      <vt:lpstr>Dengue disease</vt:lpstr>
      <vt:lpstr>Dengue data</vt:lpstr>
      <vt:lpstr>Meteorological Data</vt:lpstr>
      <vt:lpstr>Meteorological Data: Variables</vt:lpstr>
      <vt:lpstr>Meteorological Data: Temperature</vt:lpstr>
      <vt:lpstr>Meteorological Data:  Relative Humidity</vt:lpstr>
      <vt:lpstr>Meteorological Data: Precipitation</vt:lpstr>
      <vt:lpstr>Methodology</vt:lpstr>
      <vt:lpstr>Forecasting Model </vt:lpstr>
      <vt:lpstr>Results </vt:lpstr>
      <vt:lpstr>Results </vt:lpstr>
      <vt:lpstr>Results </vt:lpstr>
      <vt:lpstr>Conclusions</vt:lpstr>
      <vt:lpstr>Future work</vt:lpstr>
      <vt:lpstr>References</vt:lpstr>
      <vt:lpstr>References</vt:lpstr>
      <vt:lpstr>References</vt:lpstr>
      <vt:lpstr> 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271</cp:revision>
  <cp:lastPrinted>2017-06-01T21:00:14Z</cp:lastPrinted>
  <dcterms:created xsi:type="dcterms:W3CDTF">2017-04-11T15:52:22Z</dcterms:created>
  <dcterms:modified xsi:type="dcterms:W3CDTF">2019-12-06T21:00:40Z</dcterms:modified>
</cp:coreProperties>
</file>